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62" r:id="rId5"/>
    <p:sldId id="268" r:id="rId6"/>
    <p:sldId id="270" r:id="rId7"/>
    <p:sldId id="273" r:id="rId8"/>
    <p:sldId id="269" r:id="rId9"/>
    <p:sldId id="313" r:id="rId10"/>
    <p:sldId id="289" r:id="rId11"/>
    <p:sldId id="290" r:id="rId12"/>
    <p:sldId id="292" r:id="rId13"/>
    <p:sldId id="275" r:id="rId14"/>
    <p:sldId id="280" r:id="rId15"/>
    <p:sldId id="277" r:id="rId16"/>
    <p:sldId id="295" r:id="rId17"/>
    <p:sldId id="300" r:id="rId18"/>
    <p:sldId id="271" r:id="rId19"/>
    <p:sldId id="296" r:id="rId20"/>
    <p:sldId id="310" r:id="rId21"/>
    <p:sldId id="274" r:id="rId22"/>
    <p:sldId id="304" r:id="rId23"/>
    <p:sldId id="305" r:id="rId24"/>
    <p:sldId id="306" r:id="rId25"/>
    <p:sldId id="307" r:id="rId26"/>
    <p:sldId id="308" r:id="rId27"/>
    <p:sldId id="311" r:id="rId28"/>
    <p:sldId id="312" r:id="rId29"/>
    <p:sldId id="309" r:id="rId30"/>
  </p:sldIdLst>
  <p:sldSz cx="9144000" cy="5143500" type="screen16x9"/>
  <p:notesSz cx="6858000" cy="9144000"/>
  <p:defaultTextStyle>
    <a:defPPr>
      <a:defRPr lang="en-US"/>
    </a:defPPr>
    <a:lvl1pPr algn="l" defTabSz="342900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Calibri" charset="0"/>
        <a:ea typeface="MS PGothic" charset="0"/>
        <a:cs typeface="MS PGothic" charset="0"/>
      </a:defRPr>
    </a:lvl1pPr>
    <a:lvl2pPr marL="342900" algn="l" defTabSz="342900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Calibri" charset="0"/>
        <a:ea typeface="MS PGothic" charset="0"/>
        <a:cs typeface="MS PGothic" charset="0"/>
      </a:defRPr>
    </a:lvl2pPr>
    <a:lvl3pPr marL="685800" algn="l" defTabSz="342900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Calibri" charset="0"/>
        <a:ea typeface="MS PGothic" charset="0"/>
        <a:cs typeface="MS PGothic" charset="0"/>
      </a:defRPr>
    </a:lvl3pPr>
    <a:lvl4pPr marL="1028700" algn="l" defTabSz="342900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Calibri" charset="0"/>
        <a:ea typeface="MS PGothic" charset="0"/>
        <a:cs typeface="MS PGothic" charset="0"/>
      </a:defRPr>
    </a:lvl4pPr>
    <a:lvl5pPr marL="1371600" algn="l" defTabSz="342900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Calibri" charset="0"/>
        <a:ea typeface="MS PGothic" charset="0"/>
        <a:cs typeface="MS PGothic" charset="0"/>
      </a:defRPr>
    </a:lvl5pPr>
    <a:lvl6pPr marL="1714500" algn="l" defTabSz="342900" rtl="0" eaLnBrk="1" latinLnBrk="0" hangingPunct="1">
      <a:defRPr sz="1800" kern="1200">
        <a:solidFill>
          <a:schemeClr val="tx1"/>
        </a:solidFill>
        <a:latin typeface="Calibri" charset="0"/>
        <a:ea typeface="MS PGothic" charset="0"/>
        <a:cs typeface="MS PGothic" charset="0"/>
      </a:defRPr>
    </a:lvl6pPr>
    <a:lvl7pPr marL="2057400" algn="l" defTabSz="342900" rtl="0" eaLnBrk="1" latinLnBrk="0" hangingPunct="1">
      <a:defRPr sz="1800" kern="1200">
        <a:solidFill>
          <a:schemeClr val="tx1"/>
        </a:solidFill>
        <a:latin typeface="Calibri" charset="0"/>
        <a:ea typeface="MS PGothic" charset="0"/>
        <a:cs typeface="MS PGothic" charset="0"/>
      </a:defRPr>
    </a:lvl7pPr>
    <a:lvl8pPr marL="2400300" algn="l" defTabSz="342900" rtl="0" eaLnBrk="1" latinLnBrk="0" hangingPunct="1">
      <a:defRPr sz="1800" kern="1200">
        <a:solidFill>
          <a:schemeClr val="tx1"/>
        </a:solidFill>
        <a:latin typeface="Calibri" charset="0"/>
        <a:ea typeface="MS PGothic" charset="0"/>
        <a:cs typeface="MS PGothic" charset="0"/>
      </a:defRPr>
    </a:lvl8pPr>
    <a:lvl9pPr marL="2743200" algn="l" defTabSz="342900" rtl="0" eaLnBrk="1" latinLnBrk="0" hangingPunct="1">
      <a:defRPr sz="1800" kern="1200">
        <a:solidFill>
          <a:schemeClr val="tx1"/>
        </a:solidFill>
        <a:latin typeface="Calibri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239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hyperlink" Target="http://www.gelderland.nl/subsidies/biodiversiteit-en-landschap" TargetMode="External"/><Relationship Id="rId1" Type="http://schemas.openxmlformats.org/officeDocument/2006/relationships/hyperlink" Target="https://www.gelderland.nl/contact" TargetMode="External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hyperlink" Target="https://www.gelderland.nl/contact" TargetMode="External"/><Relationship Id="rId1" Type="http://schemas.openxmlformats.org/officeDocument/2006/relationships/image" Target="../media/image17.svg"/><Relationship Id="rId4" Type="http://schemas.openxmlformats.org/officeDocument/2006/relationships/hyperlink" Target="http://www.gelderland.nl/subsidies/biodiversiteit-en-landschap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17A38E-08AC-4414-8732-AEB83BD88E38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1B2BCD14-8608-47C0-B4D3-AE4229686F37}">
      <dgm:prSet/>
      <dgm:spPr/>
      <dgm:t>
        <a:bodyPr/>
        <a:lstStyle/>
        <a:p>
          <a:r>
            <a:rPr lang="nl-NL"/>
            <a:t>Stel je vraag via het </a:t>
          </a:r>
          <a:r>
            <a:rPr lang="nl-NL" err="1">
              <a:hlinkClick xmlns:r="http://schemas.openxmlformats.org/officeDocument/2006/relationships" r:id="rId1"/>
            </a:rPr>
            <a:t>Provincieloket</a:t>
          </a:r>
          <a:endParaRPr lang="en-US"/>
        </a:p>
      </dgm:t>
    </dgm:pt>
    <dgm:pt modelId="{637EACD5-3501-434F-9BED-E654957D4891}" type="parTrans" cxnId="{0FE79DD0-6333-4EF6-BF5E-168A3C66DCB7}">
      <dgm:prSet/>
      <dgm:spPr/>
      <dgm:t>
        <a:bodyPr/>
        <a:lstStyle/>
        <a:p>
          <a:endParaRPr lang="en-US"/>
        </a:p>
      </dgm:t>
    </dgm:pt>
    <dgm:pt modelId="{2DCD6275-E0F8-41EA-A186-CF0562C3143D}" type="sibTrans" cxnId="{0FE79DD0-6333-4EF6-BF5E-168A3C66DCB7}">
      <dgm:prSet/>
      <dgm:spPr/>
      <dgm:t>
        <a:bodyPr/>
        <a:lstStyle/>
        <a:p>
          <a:endParaRPr lang="en-US"/>
        </a:p>
      </dgm:t>
    </dgm:pt>
    <dgm:pt modelId="{046CF1F6-CBF3-4985-B908-E16946C12A52}">
      <dgm:prSet/>
      <dgm:spPr/>
      <dgm:t>
        <a:bodyPr/>
        <a:lstStyle/>
        <a:p>
          <a:r>
            <a:rPr lang="nl-NL"/>
            <a:t>Meer informatie: </a:t>
          </a:r>
          <a:r>
            <a:rPr lang="nl-NL">
              <a:hlinkClick xmlns:r="http://schemas.openxmlformats.org/officeDocument/2006/relationships" r:id="rId2"/>
            </a:rPr>
            <a:t>www.gelderland.nl/subsidies/biodiversiteit-en-landschap</a:t>
          </a:r>
          <a:r>
            <a:rPr lang="nl-NL"/>
            <a:t> </a:t>
          </a:r>
          <a:endParaRPr lang="en-US"/>
        </a:p>
      </dgm:t>
    </dgm:pt>
    <dgm:pt modelId="{D3829212-F4C2-4FBA-8FF9-28A27EDA9BCE}" type="parTrans" cxnId="{FBF5E3D4-780C-4F26-AEEB-3ED4F92B42E6}">
      <dgm:prSet/>
      <dgm:spPr/>
      <dgm:t>
        <a:bodyPr/>
        <a:lstStyle/>
        <a:p>
          <a:endParaRPr lang="en-US"/>
        </a:p>
      </dgm:t>
    </dgm:pt>
    <dgm:pt modelId="{496A54A6-18BD-45C4-95DD-7F70F8E50712}" type="sibTrans" cxnId="{FBF5E3D4-780C-4F26-AEEB-3ED4F92B42E6}">
      <dgm:prSet/>
      <dgm:spPr/>
      <dgm:t>
        <a:bodyPr/>
        <a:lstStyle/>
        <a:p>
          <a:endParaRPr lang="en-US"/>
        </a:p>
      </dgm:t>
    </dgm:pt>
    <dgm:pt modelId="{E052119F-6FAC-4D4B-881E-8E0AEF7818AE}" type="pres">
      <dgm:prSet presAssocID="{8817A38E-08AC-4414-8732-AEB83BD88E38}" presName="root" presStyleCnt="0">
        <dgm:presLayoutVars>
          <dgm:dir/>
          <dgm:resizeHandles val="exact"/>
        </dgm:presLayoutVars>
      </dgm:prSet>
      <dgm:spPr/>
    </dgm:pt>
    <dgm:pt modelId="{3FC62D27-B643-4F7E-9140-DCF6BE5E81EC}" type="pres">
      <dgm:prSet presAssocID="{1B2BCD14-8608-47C0-B4D3-AE4229686F37}" presName="compNode" presStyleCnt="0"/>
      <dgm:spPr/>
    </dgm:pt>
    <dgm:pt modelId="{71271D78-9BAF-4858-9C7C-BC98C45FFC02}" type="pres">
      <dgm:prSet presAssocID="{1B2BCD14-8608-47C0-B4D3-AE4229686F37}" presName="bgRect" presStyleLbl="bgShp" presStyleIdx="0" presStyleCnt="2"/>
      <dgm:spPr/>
    </dgm:pt>
    <dgm:pt modelId="{5C0C86B8-EDA8-4B32-B53F-2A2817252C53}" type="pres">
      <dgm:prSet presAssocID="{1B2BCD14-8608-47C0-B4D3-AE4229686F37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-mail"/>
        </a:ext>
      </dgm:extLst>
    </dgm:pt>
    <dgm:pt modelId="{5678059F-F0E2-487D-A3B6-56E3AE832B5B}" type="pres">
      <dgm:prSet presAssocID="{1B2BCD14-8608-47C0-B4D3-AE4229686F37}" presName="spaceRect" presStyleCnt="0"/>
      <dgm:spPr/>
    </dgm:pt>
    <dgm:pt modelId="{39D2D8A6-79D5-472A-99BD-35FB89626E37}" type="pres">
      <dgm:prSet presAssocID="{1B2BCD14-8608-47C0-B4D3-AE4229686F37}" presName="parTx" presStyleLbl="revTx" presStyleIdx="0" presStyleCnt="2">
        <dgm:presLayoutVars>
          <dgm:chMax val="0"/>
          <dgm:chPref val="0"/>
        </dgm:presLayoutVars>
      </dgm:prSet>
      <dgm:spPr/>
    </dgm:pt>
    <dgm:pt modelId="{AADFC440-79BE-4213-9954-040DE3F42E69}" type="pres">
      <dgm:prSet presAssocID="{2DCD6275-E0F8-41EA-A186-CF0562C3143D}" presName="sibTrans" presStyleCnt="0"/>
      <dgm:spPr/>
    </dgm:pt>
    <dgm:pt modelId="{7A3A364C-3B27-4A19-AE04-2376BF0C80AB}" type="pres">
      <dgm:prSet presAssocID="{046CF1F6-CBF3-4985-B908-E16946C12A52}" presName="compNode" presStyleCnt="0"/>
      <dgm:spPr/>
    </dgm:pt>
    <dgm:pt modelId="{B31C810E-6637-43BF-8268-AC8D096D486B}" type="pres">
      <dgm:prSet presAssocID="{046CF1F6-CBF3-4985-B908-E16946C12A52}" presName="bgRect" presStyleLbl="bgShp" presStyleIdx="1" presStyleCnt="2"/>
      <dgm:spPr/>
    </dgm:pt>
    <dgm:pt modelId="{8EBC9D43-2275-4591-B94F-6F43583EB9DB}" type="pres">
      <dgm:prSet presAssocID="{046CF1F6-CBF3-4985-B908-E16946C12A52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no"/>
        </a:ext>
      </dgm:extLst>
    </dgm:pt>
    <dgm:pt modelId="{B932A0D8-62F4-4290-BE0E-0B267677941E}" type="pres">
      <dgm:prSet presAssocID="{046CF1F6-CBF3-4985-B908-E16946C12A52}" presName="spaceRect" presStyleCnt="0"/>
      <dgm:spPr/>
    </dgm:pt>
    <dgm:pt modelId="{5E983FC3-5EB6-4583-9A31-2472C9F758ED}" type="pres">
      <dgm:prSet presAssocID="{046CF1F6-CBF3-4985-B908-E16946C12A5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3427BC16-034F-4B85-B9E9-5C1BB3F19A3E}" type="presOf" srcId="{1B2BCD14-8608-47C0-B4D3-AE4229686F37}" destId="{39D2D8A6-79D5-472A-99BD-35FB89626E37}" srcOrd="0" destOrd="0" presId="urn:microsoft.com/office/officeart/2018/2/layout/IconVerticalSolidList"/>
    <dgm:cxn modelId="{F43C324F-31DB-410A-9676-8D1455D0C3BB}" type="presOf" srcId="{046CF1F6-CBF3-4985-B908-E16946C12A52}" destId="{5E983FC3-5EB6-4583-9A31-2472C9F758ED}" srcOrd="0" destOrd="0" presId="urn:microsoft.com/office/officeart/2018/2/layout/IconVerticalSolidList"/>
    <dgm:cxn modelId="{0FE79DD0-6333-4EF6-BF5E-168A3C66DCB7}" srcId="{8817A38E-08AC-4414-8732-AEB83BD88E38}" destId="{1B2BCD14-8608-47C0-B4D3-AE4229686F37}" srcOrd="0" destOrd="0" parTransId="{637EACD5-3501-434F-9BED-E654957D4891}" sibTransId="{2DCD6275-E0F8-41EA-A186-CF0562C3143D}"/>
    <dgm:cxn modelId="{FBF5E3D4-780C-4F26-AEEB-3ED4F92B42E6}" srcId="{8817A38E-08AC-4414-8732-AEB83BD88E38}" destId="{046CF1F6-CBF3-4985-B908-E16946C12A52}" srcOrd="1" destOrd="0" parTransId="{D3829212-F4C2-4FBA-8FF9-28A27EDA9BCE}" sibTransId="{496A54A6-18BD-45C4-95DD-7F70F8E50712}"/>
    <dgm:cxn modelId="{495288E8-D5C4-4851-8A45-A0C9915D3BCB}" type="presOf" srcId="{8817A38E-08AC-4414-8732-AEB83BD88E38}" destId="{E052119F-6FAC-4D4B-881E-8E0AEF7818AE}" srcOrd="0" destOrd="0" presId="urn:microsoft.com/office/officeart/2018/2/layout/IconVerticalSolidList"/>
    <dgm:cxn modelId="{5B37BA5F-066A-4DFE-BB23-7806C8480EDB}" type="presParOf" srcId="{E052119F-6FAC-4D4B-881E-8E0AEF7818AE}" destId="{3FC62D27-B643-4F7E-9140-DCF6BE5E81EC}" srcOrd="0" destOrd="0" presId="urn:microsoft.com/office/officeart/2018/2/layout/IconVerticalSolidList"/>
    <dgm:cxn modelId="{C3E17FFE-C091-4A2C-A5B1-8D557DCEC47B}" type="presParOf" srcId="{3FC62D27-B643-4F7E-9140-DCF6BE5E81EC}" destId="{71271D78-9BAF-4858-9C7C-BC98C45FFC02}" srcOrd="0" destOrd="0" presId="urn:microsoft.com/office/officeart/2018/2/layout/IconVerticalSolidList"/>
    <dgm:cxn modelId="{4AD3304F-B9B1-4EC6-821B-09A8E01ADC97}" type="presParOf" srcId="{3FC62D27-B643-4F7E-9140-DCF6BE5E81EC}" destId="{5C0C86B8-EDA8-4B32-B53F-2A2817252C53}" srcOrd="1" destOrd="0" presId="urn:microsoft.com/office/officeart/2018/2/layout/IconVerticalSolidList"/>
    <dgm:cxn modelId="{1DFE978B-FAE4-4912-9D64-1DCE565F2471}" type="presParOf" srcId="{3FC62D27-B643-4F7E-9140-DCF6BE5E81EC}" destId="{5678059F-F0E2-487D-A3B6-56E3AE832B5B}" srcOrd="2" destOrd="0" presId="urn:microsoft.com/office/officeart/2018/2/layout/IconVerticalSolidList"/>
    <dgm:cxn modelId="{6CC90489-24CE-447F-AEF8-D7EFD57C828B}" type="presParOf" srcId="{3FC62D27-B643-4F7E-9140-DCF6BE5E81EC}" destId="{39D2D8A6-79D5-472A-99BD-35FB89626E37}" srcOrd="3" destOrd="0" presId="urn:microsoft.com/office/officeart/2018/2/layout/IconVerticalSolidList"/>
    <dgm:cxn modelId="{8EF10E37-B041-4550-83E0-1CA2B691D900}" type="presParOf" srcId="{E052119F-6FAC-4D4B-881E-8E0AEF7818AE}" destId="{AADFC440-79BE-4213-9954-040DE3F42E69}" srcOrd="1" destOrd="0" presId="urn:microsoft.com/office/officeart/2018/2/layout/IconVerticalSolidList"/>
    <dgm:cxn modelId="{F4316693-D8DB-478E-86E6-F88A46D23F0E}" type="presParOf" srcId="{E052119F-6FAC-4D4B-881E-8E0AEF7818AE}" destId="{7A3A364C-3B27-4A19-AE04-2376BF0C80AB}" srcOrd="2" destOrd="0" presId="urn:microsoft.com/office/officeart/2018/2/layout/IconVerticalSolidList"/>
    <dgm:cxn modelId="{F551335B-5768-4815-9D21-6C362C440D39}" type="presParOf" srcId="{7A3A364C-3B27-4A19-AE04-2376BF0C80AB}" destId="{B31C810E-6637-43BF-8268-AC8D096D486B}" srcOrd="0" destOrd="0" presId="urn:microsoft.com/office/officeart/2018/2/layout/IconVerticalSolidList"/>
    <dgm:cxn modelId="{7C4CA86F-49D1-425B-B240-347C2394D261}" type="presParOf" srcId="{7A3A364C-3B27-4A19-AE04-2376BF0C80AB}" destId="{8EBC9D43-2275-4591-B94F-6F43583EB9DB}" srcOrd="1" destOrd="0" presId="urn:microsoft.com/office/officeart/2018/2/layout/IconVerticalSolidList"/>
    <dgm:cxn modelId="{66C366F6-4E34-4B72-824B-710CAC7ED365}" type="presParOf" srcId="{7A3A364C-3B27-4A19-AE04-2376BF0C80AB}" destId="{B932A0D8-62F4-4290-BE0E-0B267677941E}" srcOrd="2" destOrd="0" presId="urn:microsoft.com/office/officeart/2018/2/layout/IconVerticalSolidList"/>
    <dgm:cxn modelId="{B9674159-CA16-4BA7-9551-BEECCC1649FB}" type="presParOf" srcId="{7A3A364C-3B27-4A19-AE04-2376BF0C80AB}" destId="{5E983FC3-5EB6-4583-9A31-2472C9F758E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71D78-9BAF-4858-9C7C-BC98C45FFC02}">
      <dsp:nvSpPr>
        <dsp:cNvPr id="0" name=""/>
        <dsp:cNvSpPr/>
      </dsp:nvSpPr>
      <dsp:spPr>
        <a:xfrm>
          <a:off x="0" y="511358"/>
          <a:ext cx="8008937" cy="94404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0C86B8-EDA8-4B32-B53F-2A2817252C53}">
      <dsp:nvSpPr>
        <dsp:cNvPr id="0" name=""/>
        <dsp:cNvSpPr/>
      </dsp:nvSpPr>
      <dsp:spPr>
        <a:xfrm>
          <a:off x="285574" y="723769"/>
          <a:ext cx="519225" cy="5192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D2D8A6-79D5-472A-99BD-35FB89626E37}">
      <dsp:nvSpPr>
        <dsp:cNvPr id="0" name=""/>
        <dsp:cNvSpPr/>
      </dsp:nvSpPr>
      <dsp:spPr>
        <a:xfrm>
          <a:off x="1090373" y="511358"/>
          <a:ext cx="6918563" cy="944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12" tIns="99912" rIns="99912" bIns="99912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Stel je vraag via het </a:t>
          </a:r>
          <a:r>
            <a:rPr lang="nl-NL" sz="2000" kern="1200" err="1">
              <a:hlinkClick xmlns:r="http://schemas.openxmlformats.org/officeDocument/2006/relationships" r:id="rId2"/>
            </a:rPr>
            <a:t>Provincieloket</a:t>
          </a:r>
          <a:endParaRPr lang="en-US" sz="2000" kern="1200"/>
        </a:p>
      </dsp:txBody>
      <dsp:txXfrm>
        <a:off x="1090373" y="511358"/>
        <a:ext cx="6918563" cy="944046"/>
      </dsp:txXfrm>
    </dsp:sp>
    <dsp:sp modelId="{B31C810E-6637-43BF-8268-AC8D096D486B}">
      <dsp:nvSpPr>
        <dsp:cNvPr id="0" name=""/>
        <dsp:cNvSpPr/>
      </dsp:nvSpPr>
      <dsp:spPr>
        <a:xfrm>
          <a:off x="0" y="1691416"/>
          <a:ext cx="8008937" cy="94404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C9D43-2275-4591-B94F-6F43583EB9DB}">
      <dsp:nvSpPr>
        <dsp:cNvPr id="0" name=""/>
        <dsp:cNvSpPr/>
      </dsp:nvSpPr>
      <dsp:spPr>
        <a:xfrm>
          <a:off x="285574" y="1903827"/>
          <a:ext cx="519225" cy="5192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983FC3-5EB6-4583-9A31-2472C9F758ED}">
      <dsp:nvSpPr>
        <dsp:cNvPr id="0" name=""/>
        <dsp:cNvSpPr/>
      </dsp:nvSpPr>
      <dsp:spPr>
        <a:xfrm>
          <a:off x="1090373" y="1691416"/>
          <a:ext cx="6918563" cy="944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12" tIns="99912" rIns="99912" bIns="99912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Meer informatie: </a:t>
          </a:r>
          <a:r>
            <a:rPr lang="nl-NL" sz="2000" kern="1200">
              <a:hlinkClick xmlns:r="http://schemas.openxmlformats.org/officeDocument/2006/relationships" r:id="rId4"/>
            </a:rPr>
            <a:t>www.gelderland.nl/subsidies/biodiversiteit-en-landschap</a:t>
          </a:r>
          <a:r>
            <a:rPr lang="nl-NL" sz="2000" kern="1200"/>
            <a:t> </a:t>
          </a:r>
          <a:endParaRPr lang="en-US" sz="2000" kern="1200"/>
        </a:p>
      </dsp:txBody>
      <dsp:txXfrm>
        <a:off x="1090373" y="1691416"/>
        <a:ext cx="6918563" cy="944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Georgi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eorgia" charset="0"/>
              </a:defRPr>
            </a:lvl1pPr>
          </a:lstStyle>
          <a:p>
            <a:pPr>
              <a:defRPr/>
            </a:pPr>
            <a:fld id="{634BE957-C3D3-FB41-9653-792B5671EEB6}" type="datetime1">
              <a:rPr lang="nl-NL"/>
              <a:pPr>
                <a:defRPr/>
              </a:pPr>
              <a:t>19-10-2026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Georgia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VOETREGEL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eorgia" charset="0"/>
              </a:defRPr>
            </a:lvl1pPr>
          </a:lstStyle>
          <a:p>
            <a:pPr>
              <a:defRPr/>
            </a:pPr>
            <a:fld id="{8152A38E-9CD2-9C45-B742-0EF2AF821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5261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Georgia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eorgia" charset="0"/>
              </a:defRPr>
            </a:lvl1pPr>
          </a:lstStyle>
          <a:p>
            <a:pPr>
              <a:defRPr/>
            </a:pPr>
            <a:fld id="{86B88D87-B25F-A04C-9BFE-F132D5698F46}" type="datetime1">
              <a:rPr lang="nl-NL"/>
              <a:pPr>
                <a:defRPr/>
              </a:pPr>
              <a:t>19-10-2026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Click </a:t>
            </a:r>
            <a:r>
              <a:rPr lang="nl-NL" noProof="0" err="1"/>
              <a:t>to</a:t>
            </a:r>
            <a:r>
              <a:rPr lang="nl-NL" noProof="0"/>
              <a:t> </a:t>
            </a:r>
            <a:r>
              <a:rPr lang="nl-NL" noProof="0" err="1"/>
              <a:t>edit</a:t>
            </a:r>
            <a:r>
              <a:rPr lang="nl-NL" noProof="0"/>
              <a:t> Master </a:t>
            </a:r>
            <a:r>
              <a:rPr lang="nl-NL" noProof="0" err="1"/>
              <a:t>text</a:t>
            </a:r>
            <a:r>
              <a:rPr lang="nl-NL" noProof="0"/>
              <a:t> </a:t>
            </a:r>
            <a:r>
              <a:rPr lang="nl-NL" noProof="0" err="1"/>
              <a:t>styles</a:t>
            </a:r>
            <a:endParaRPr lang="nl-NL" noProof="0"/>
          </a:p>
          <a:p>
            <a:pPr lvl="1"/>
            <a:r>
              <a:rPr lang="nl-NL" noProof="0"/>
              <a:t>Second level</a:t>
            </a:r>
          </a:p>
          <a:p>
            <a:pPr lvl="2"/>
            <a:r>
              <a:rPr lang="nl-NL" noProof="0" err="1"/>
              <a:t>Third</a:t>
            </a:r>
            <a:r>
              <a:rPr lang="nl-NL" noProof="0"/>
              <a:t> level</a:t>
            </a:r>
          </a:p>
          <a:p>
            <a:pPr lvl="3"/>
            <a:r>
              <a:rPr lang="nl-NL" noProof="0" err="1"/>
              <a:t>Fourth</a:t>
            </a:r>
            <a:r>
              <a:rPr lang="nl-NL" noProof="0"/>
              <a:t> level</a:t>
            </a:r>
          </a:p>
          <a:p>
            <a:pPr lvl="4"/>
            <a:r>
              <a:rPr lang="nl-NL" noProof="0" err="1"/>
              <a:t>Fifth</a:t>
            </a:r>
            <a:r>
              <a:rPr lang="nl-NL" noProof="0"/>
              <a:t>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Georgia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VOETREGEL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eorgia" charset="0"/>
              </a:defRPr>
            </a:lvl1pPr>
          </a:lstStyle>
          <a:p>
            <a:pPr>
              <a:defRPr/>
            </a:pPr>
            <a:fld id="{96C90E17-C8BC-304D-B481-365F1DB42C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1350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Georgia"/>
        <a:ea typeface="MS PGothic" pitchFamily="34" charset="-128"/>
        <a:cs typeface="MS PGothic" charset="0"/>
      </a:defRPr>
    </a:lvl1pPr>
    <a:lvl2pPr marL="3429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Georgia"/>
        <a:ea typeface="MS PGothic" pitchFamily="34" charset="-128"/>
        <a:cs typeface="MS PGothic" charset="0"/>
      </a:defRPr>
    </a:lvl2pPr>
    <a:lvl3pPr marL="6858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Georgia"/>
        <a:ea typeface="MS PGothic" pitchFamily="34" charset="-128"/>
        <a:cs typeface="MS PGothic" charset="0"/>
      </a:defRPr>
    </a:lvl3pPr>
    <a:lvl4pPr marL="10287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Georgia"/>
        <a:ea typeface="MS PGothic" pitchFamily="34" charset="-128"/>
        <a:cs typeface="MS PGothic" charset="0"/>
      </a:defRPr>
    </a:lvl4pPr>
    <a:lvl5pPr marL="13716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Georgia"/>
        <a:ea typeface="MS PGothic" pitchFamily="34" charset="-128"/>
        <a:cs typeface="MS PGothic" charset="0"/>
      </a:defRPr>
    </a:lvl5pPr>
    <a:lvl6pPr marL="17145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VOETREGEL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C90E17-C8BC-304D-B481-365F1DB42C1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337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VOETREGEL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C90E17-C8BC-304D-B481-365F1DB42C1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08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_met foto logo zwar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tekst 14"/>
          <p:cNvSpPr>
            <a:spLocks noGrp="1"/>
          </p:cNvSpPr>
          <p:nvPr>
            <p:ph type="body" sz="quarter" idx="14"/>
          </p:nvPr>
        </p:nvSpPr>
        <p:spPr>
          <a:xfrm>
            <a:off x="428195" y="2064937"/>
            <a:ext cx="8008937" cy="463550"/>
          </a:xfrm>
          <a:prstGeom prst="rect">
            <a:avLst/>
          </a:prstGeom>
          <a:effectLst/>
        </p:spPr>
        <p:txBody>
          <a:bodyPr vert="horz"/>
          <a:lstStyle>
            <a:lvl1pPr marL="0" indent="0">
              <a:buFontTx/>
              <a:buNone/>
              <a:defRPr sz="225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le 27"/>
          <p:cNvSpPr>
            <a:spLocks noGrp="1"/>
          </p:cNvSpPr>
          <p:nvPr>
            <p:ph type="ctrTitle"/>
          </p:nvPr>
        </p:nvSpPr>
        <p:spPr>
          <a:xfrm>
            <a:off x="428195" y="796906"/>
            <a:ext cx="8010525" cy="1098212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ts val="4500"/>
              </a:lnSpc>
              <a:defRPr sz="4500" b="0" i="0" baseline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6" name="Afbeelding 5" descr="Afbeelding met tekst, Lettertype, Graphics, nummer&#10;&#10;Automatisch gegenereerde beschrijving">
            <a:extLst>
              <a:ext uri="{FF2B5EF4-FFF2-40B4-BE49-F238E27FC236}">
                <a16:creationId xmlns:a16="http://schemas.microsoft.com/office/drawing/2014/main" id="{E3094824-0E69-4C7C-D5C7-01D259AE49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0000" y="4055568"/>
            <a:ext cx="1524000" cy="542925"/>
          </a:xfrm>
          <a:prstGeom prst="rect">
            <a:avLst/>
          </a:prstGeom>
        </p:spPr>
      </p:pic>
      <p:pic>
        <p:nvPicPr>
          <p:cNvPr id="2" name="Afbeelding 1" descr="Afbeelding met schermopname, Kleurrijkheid, Graphics, Rechthoek&#10;&#10;Automatisch gegenereerde beschrijving">
            <a:extLst>
              <a:ext uri="{FF2B5EF4-FFF2-40B4-BE49-F238E27FC236}">
                <a16:creationId xmlns:a16="http://schemas.microsoft.com/office/drawing/2014/main" id="{0A4CA7FB-42F4-C961-70BE-9D6EB6FEB0D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22381"/>
            <a:ext cx="85725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02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_met foto logo wi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tekst 14"/>
          <p:cNvSpPr>
            <a:spLocks noGrp="1"/>
          </p:cNvSpPr>
          <p:nvPr>
            <p:ph type="body" sz="quarter" idx="14"/>
          </p:nvPr>
        </p:nvSpPr>
        <p:spPr>
          <a:xfrm>
            <a:off x="425242" y="2064937"/>
            <a:ext cx="8008937" cy="463550"/>
          </a:xfrm>
          <a:prstGeom prst="rect">
            <a:avLst/>
          </a:prstGeom>
          <a:effectLst/>
        </p:spPr>
        <p:txBody>
          <a:bodyPr vert="horz"/>
          <a:lstStyle>
            <a:lvl1pPr marL="0" indent="0">
              <a:buFontTx/>
              <a:buNone/>
              <a:defRPr sz="225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le 27"/>
          <p:cNvSpPr>
            <a:spLocks noGrp="1"/>
          </p:cNvSpPr>
          <p:nvPr>
            <p:ph type="ctrTitle"/>
          </p:nvPr>
        </p:nvSpPr>
        <p:spPr>
          <a:xfrm>
            <a:off x="423653" y="796906"/>
            <a:ext cx="8010525" cy="1098212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ts val="4500"/>
              </a:lnSpc>
              <a:defRPr sz="4500" b="0" i="0" baseline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pic>
        <p:nvPicPr>
          <p:cNvPr id="2" name="Afbeelding 1" descr="Afbeelding met schermopname, Kleurrijkheid, Graphics, Rechthoek&#10;&#10;Automatisch gegenereerde beschrijving">
            <a:extLst>
              <a:ext uri="{FF2B5EF4-FFF2-40B4-BE49-F238E27FC236}">
                <a16:creationId xmlns:a16="http://schemas.microsoft.com/office/drawing/2014/main" id="{41C12E19-61AE-4527-F9B6-4A8276FF73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22381"/>
            <a:ext cx="857250" cy="1714500"/>
          </a:xfrm>
          <a:prstGeom prst="rect">
            <a:avLst/>
          </a:prstGeom>
        </p:spPr>
      </p:pic>
      <p:pic>
        <p:nvPicPr>
          <p:cNvPr id="3" name="Afbeelding 2" descr="Afbeelding met zwart, schermopname, ontwerp&#10;&#10;Automatisch gegenereerde beschrijving">
            <a:extLst>
              <a:ext uri="{FF2B5EF4-FFF2-40B4-BE49-F238E27FC236}">
                <a16:creationId xmlns:a16="http://schemas.microsoft.com/office/drawing/2014/main" id="{7665998A-4879-0DBF-7EC9-4A58A1CA0E8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20000" y="4055568"/>
            <a:ext cx="1524000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7"/>
          <p:cNvSpPr>
            <a:spLocks noGrp="1"/>
          </p:cNvSpPr>
          <p:nvPr>
            <p:ph type="ctrTitle"/>
          </p:nvPr>
        </p:nvSpPr>
        <p:spPr>
          <a:xfrm>
            <a:off x="394078" y="796906"/>
            <a:ext cx="8010525" cy="1098212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ts val="4500"/>
              </a:lnSpc>
              <a:defRPr sz="4500" b="0" i="0" baseline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9" name="Tijdelijke aanduiding voor tekst 14"/>
          <p:cNvSpPr>
            <a:spLocks noGrp="1"/>
          </p:cNvSpPr>
          <p:nvPr>
            <p:ph type="body" sz="quarter" idx="14"/>
          </p:nvPr>
        </p:nvSpPr>
        <p:spPr>
          <a:xfrm>
            <a:off x="384553" y="2064937"/>
            <a:ext cx="8008937" cy="4635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25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Afbeelding 1" descr="Afbeelding met schermopname, Kleurrijkheid, Graphics, Rechthoek&#10;&#10;Automatisch gegenereerde beschrijving">
            <a:extLst>
              <a:ext uri="{FF2B5EF4-FFF2-40B4-BE49-F238E27FC236}">
                <a16:creationId xmlns:a16="http://schemas.microsoft.com/office/drawing/2014/main" id="{173DD74F-6389-7D1B-F96E-83BD31A72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22381"/>
            <a:ext cx="857250" cy="1714500"/>
          </a:xfrm>
          <a:prstGeom prst="rect">
            <a:avLst/>
          </a:prstGeom>
        </p:spPr>
      </p:pic>
      <p:pic>
        <p:nvPicPr>
          <p:cNvPr id="3" name="Afbeelding 2" descr="Afbeelding met zwart, schermopname, ontwerp&#10;&#10;Automatisch gegenereerde beschrijving">
            <a:extLst>
              <a:ext uri="{FF2B5EF4-FFF2-40B4-BE49-F238E27FC236}">
                <a16:creationId xmlns:a16="http://schemas.microsoft.com/office/drawing/2014/main" id="{7091BD48-6DA6-97D1-972F-E8E20111FB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0000" y="4055568"/>
            <a:ext cx="1524000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pagin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inhoud 11"/>
          <p:cNvSpPr>
            <a:spLocks noGrp="1"/>
          </p:cNvSpPr>
          <p:nvPr>
            <p:ph sz="quarter" idx="13"/>
          </p:nvPr>
        </p:nvSpPr>
        <p:spPr>
          <a:xfrm>
            <a:off x="573090" y="1809745"/>
            <a:ext cx="8008937" cy="2784878"/>
          </a:xfrm>
          <a:prstGeom prst="rect">
            <a:avLst/>
          </a:prstGeom>
        </p:spPr>
        <p:txBody>
          <a:bodyPr vert="horz" lIns="0" rIns="0"/>
          <a:lstStyle>
            <a:lvl1pPr marL="189000" indent="-189000">
              <a:lnSpc>
                <a:spcPts val="1800"/>
              </a:lnSpc>
              <a:buClrTx/>
              <a:buFont typeface="Arial"/>
              <a:buChar char="•"/>
              <a:defRPr sz="1800"/>
            </a:lvl1pPr>
            <a:lvl2pPr marL="378000" indent="-189000">
              <a:lnSpc>
                <a:spcPts val="1800"/>
              </a:lnSpc>
              <a:buClrTx/>
              <a:buFont typeface="Lucida Grande"/>
              <a:buChar char="–"/>
              <a:defRPr sz="1800"/>
            </a:lvl2pPr>
            <a:lvl3pPr marL="567000" indent="-189000">
              <a:lnSpc>
                <a:spcPts val="1800"/>
              </a:lnSpc>
              <a:buClrTx/>
              <a:buFont typeface="Wingdings" charset="2"/>
              <a:buChar char="§"/>
              <a:defRPr sz="1800"/>
            </a:lvl3pPr>
            <a:lvl4pPr marL="756000" indent="-189000">
              <a:lnSpc>
                <a:spcPts val="1800"/>
              </a:lnSpc>
              <a:buClrTx/>
              <a:buFont typeface="Arial"/>
              <a:buChar char="•"/>
              <a:defRPr sz="1800"/>
            </a:lvl4pPr>
            <a:lvl5pPr marL="945000" indent="-189000">
              <a:lnSpc>
                <a:spcPts val="1800"/>
              </a:lnSpc>
              <a:buClrTx/>
              <a:buFont typeface="Lucida Grande"/>
              <a:buChar char="–"/>
              <a:defRPr sz="18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73089" y="369885"/>
            <a:ext cx="8008937" cy="857250"/>
          </a:xfrm>
          <a:prstGeom prst="rect">
            <a:avLst/>
          </a:prstGeom>
        </p:spPr>
        <p:txBody>
          <a:bodyPr lIns="0" tIns="0" rIns="0" bIns="0"/>
          <a:lstStyle>
            <a:lvl1pPr algn="l" eaLnBrk="1" hangingPunct="1">
              <a:lnSpc>
                <a:spcPts val="3150"/>
              </a:lnSpc>
              <a:defRPr sz="3000" baseline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0" name="Tijdelijke aanduiding voor tekst 14"/>
          <p:cNvSpPr>
            <a:spLocks noGrp="1"/>
          </p:cNvSpPr>
          <p:nvPr>
            <p:ph type="body" sz="quarter" idx="14"/>
          </p:nvPr>
        </p:nvSpPr>
        <p:spPr>
          <a:xfrm>
            <a:off x="573089" y="1289037"/>
            <a:ext cx="8008937" cy="393700"/>
          </a:xfrm>
          <a:prstGeom prst="rect">
            <a:avLst/>
          </a:prstGeom>
        </p:spPr>
        <p:txBody>
          <a:bodyPr vert="horz" lIns="0" rIns="0"/>
          <a:lstStyle>
            <a:lvl1pPr marL="0" marR="0" indent="0" algn="l" defTabSz="3429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25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573088" y="4767264"/>
            <a:ext cx="3541712" cy="273844"/>
          </a:xfrm>
        </p:spPr>
        <p:txBody>
          <a:bodyPr lIns="0" rIns="0"/>
          <a:lstStyle>
            <a:lvl1pPr>
              <a:defRPr>
                <a:solidFill>
                  <a:srgbClr val="1B143C"/>
                </a:solidFill>
              </a:defRPr>
            </a:lvl1pPr>
          </a:lstStyle>
          <a:p>
            <a:pPr>
              <a:defRPr/>
            </a:pPr>
            <a:r>
              <a:rPr lang="nl-NL"/>
              <a:t>Provincie Gelderland | </a:t>
            </a:r>
            <a:fld id="{2BE5F5D7-35F2-8045-9A03-8A17244D71DA}" type="datetime3">
              <a:rPr lang="nl-NL"/>
              <a:pPr>
                <a:defRPr/>
              </a:pPr>
              <a:t>19/10/26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1B143C"/>
                </a:solidFill>
              </a:defRPr>
            </a:lvl1pPr>
          </a:lstStyle>
          <a:p>
            <a:pPr>
              <a:defRPr/>
            </a:pPr>
            <a:fld id="{C15E2364-82A4-DE48-9B47-8D308C858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6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pagina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inhoud 11"/>
          <p:cNvSpPr>
            <a:spLocks noGrp="1"/>
          </p:cNvSpPr>
          <p:nvPr>
            <p:ph sz="quarter" idx="14"/>
          </p:nvPr>
        </p:nvSpPr>
        <p:spPr>
          <a:xfrm>
            <a:off x="573089" y="1447801"/>
            <a:ext cx="8008937" cy="3146822"/>
          </a:xfrm>
          <a:prstGeom prst="rect">
            <a:avLst/>
          </a:prstGeom>
        </p:spPr>
        <p:txBody>
          <a:bodyPr vert="horz" lIns="0" rIns="0"/>
          <a:lstStyle>
            <a:lvl1pPr marL="189000" indent="-189000">
              <a:lnSpc>
                <a:spcPts val="1800"/>
              </a:lnSpc>
              <a:buClrTx/>
              <a:buFont typeface="Arial"/>
              <a:buChar char="•"/>
              <a:defRPr sz="1800"/>
            </a:lvl1pPr>
            <a:lvl2pPr marL="378000" indent="-189000">
              <a:lnSpc>
                <a:spcPts val="1800"/>
              </a:lnSpc>
              <a:buClrTx/>
              <a:buFont typeface="Lucida Grande"/>
              <a:buChar char="–"/>
              <a:defRPr sz="1800"/>
            </a:lvl2pPr>
            <a:lvl3pPr marL="567000" indent="-189000">
              <a:lnSpc>
                <a:spcPts val="1800"/>
              </a:lnSpc>
              <a:buClrTx/>
              <a:buFont typeface="Wingdings" charset="2"/>
              <a:buChar char="§"/>
              <a:defRPr sz="1800"/>
            </a:lvl3pPr>
            <a:lvl4pPr marL="756000" indent="-189000">
              <a:lnSpc>
                <a:spcPts val="1800"/>
              </a:lnSpc>
              <a:buClrTx/>
              <a:buFont typeface="Arial"/>
              <a:buChar char="•"/>
              <a:defRPr sz="1800"/>
            </a:lvl4pPr>
            <a:lvl5pPr marL="945000" indent="-189000">
              <a:lnSpc>
                <a:spcPts val="1800"/>
              </a:lnSpc>
              <a:buClrTx/>
              <a:buFont typeface="Lucida Grande"/>
              <a:buChar char="–"/>
              <a:defRPr sz="18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3089" y="369885"/>
            <a:ext cx="8008937" cy="857250"/>
          </a:xfrm>
          <a:prstGeom prst="rect">
            <a:avLst/>
          </a:prstGeom>
        </p:spPr>
        <p:txBody>
          <a:bodyPr lIns="0" tIns="0" rIns="0" bIns="0"/>
          <a:lstStyle>
            <a:lvl1pPr algn="l" eaLnBrk="1" hangingPunct="1">
              <a:lnSpc>
                <a:spcPts val="3150"/>
              </a:lnSpc>
              <a:defRPr sz="3000" baseline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rgbClr val="1B143C"/>
                </a:solidFill>
              </a:defRPr>
            </a:lvl1pPr>
          </a:lstStyle>
          <a:p>
            <a:pPr>
              <a:defRPr/>
            </a:pPr>
            <a:fld id="{5C607779-D8D7-3B4A-9FD2-C764F6A32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>
          <a:xfrm>
            <a:off x="573088" y="4767264"/>
            <a:ext cx="3541712" cy="273844"/>
          </a:xfrm>
        </p:spPr>
        <p:txBody>
          <a:bodyPr lIns="0" rIns="0"/>
          <a:lstStyle>
            <a:lvl1pPr>
              <a:defRPr>
                <a:solidFill>
                  <a:srgbClr val="1B143C"/>
                </a:solidFill>
              </a:defRPr>
            </a:lvl1pPr>
          </a:lstStyle>
          <a:p>
            <a:pPr>
              <a:defRPr/>
            </a:pPr>
            <a:r>
              <a:rPr lang="nl-NL"/>
              <a:t>Provincie Gelderland | </a:t>
            </a:r>
            <a:fld id="{65810758-B8C2-2A40-8D66-9B278AB7EFE9}" type="datetime3">
              <a:rPr lang="nl-NL"/>
              <a:pPr>
                <a:defRPr/>
              </a:pPr>
              <a:t>19/10/26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15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grafiek 2"/>
          <p:cNvSpPr>
            <a:spLocks noGrp="1"/>
          </p:cNvSpPr>
          <p:nvPr>
            <p:ph type="chart" sz="quarter" idx="15"/>
          </p:nvPr>
        </p:nvSpPr>
        <p:spPr>
          <a:xfrm>
            <a:off x="573089" y="1809745"/>
            <a:ext cx="8008937" cy="2784878"/>
          </a:xfrm>
          <a:prstGeom prst="rect">
            <a:avLst/>
          </a:prstGeom>
        </p:spPr>
        <p:txBody>
          <a:bodyPr vert="horz" lIns="0" rIns="0"/>
          <a:lstStyle>
            <a:lvl1pPr marL="0" indent="0">
              <a:lnSpc>
                <a:spcPts val="1800"/>
              </a:lnSpc>
              <a:buNone/>
              <a:defRPr sz="1800" baseline="0"/>
            </a:lvl1pPr>
          </a:lstStyle>
          <a:p>
            <a:pPr lvl="0"/>
            <a:r>
              <a:rPr lang="nl-NL" noProof="0"/>
              <a:t>Klik op het pictogram als u een grafiek wilt toevoegen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73089" y="369885"/>
            <a:ext cx="8008937" cy="857250"/>
          </a:xfrm>
          <a:prstGeom prst="rect">
            <a:avLst/>
          </a:prstGeom>
        </p:spPr>
        <p:txBody>
          <a:bodyPr lIns="0" tIns="0" rIns="0" bIns="0"/>
          <a:lstStyle>
            <a:lvl1pPr algn="l" eaLnBrk="1" hangingPunct="1">
              <a:lnSpc>
                <a:spcPts val="3150"/>
              </a:lnSpc>
              <a:defRPr sz="3000" baseline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2" name="Tijdelijke aanduiding voor tekst 14"/>
          <p:cNvSpPr>
            <a:spLocks noGrp="1"/>
          </p:cNvSpPr>
          <p:nvPr>
            <p:ph type="body" sz="quarter" idx="14"/>
          </p:nvPr>
        </p:nvSpPr>
        <p:spPr>
          <a:xfrm>
            <a:off x="573089" y="1289037"/>
            <a:ext cx="8008937" cy="393700"/>
          </a:xfrm>
          <a:prstGeom prst="rect">
            <a:avLst/>
          </a:prstGeom>
        </p:spPr>
        <p:txBody>
          <a:bodyPr vert="horz" lIns="0" rIns="0"/>
          <a:lstStyle>
            <a:lvl1pPr marL="0" marR="0" indent="0" algn="l" defTabSz="3429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25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rgbClr val="1B143C"/>
                </a:solidFill>
              </a:defRPr>
            </a:lvl1pPr>
          </a:lstStyle>
          <a:p>
            <a:pPr>
              <a:defRPr/>
            </a:pPr>
            <a:fld id="{837BF88C-912F-4E48-B1D9-F670EAAAC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7"/>
          </p:nvPr>
        </p:nvSpPr>
        <p:spPr>
          <a:xfrm>
            <a:off x="573088" y="4767264"/>
            <a:ext cx="3541712" cy="273844"/>
          </a:xfrm>
        </p:spPr>
        <p:txBody>
          <a:bodyPr lIns="0" rIns="0"/>
          <a:lstStyle>
            <a:lvl1pPr>
              <a:defRPr>
                <a:solidFill>
                  <a:srgbClr val="1B143C"/>
                </a:solidFill>
              </a:defRPr>
            </a:lvl1pPr>
          </a:lstStyle>
          <a:p>
            <a:pPr>
              <a:defRPr/>
            </a:pPr>
            <a:r>
              <a:rPr lang="nl-NL"/>
              <a:t>Provincie Gelderland | </a:t>
            </a:r>
            <a:fld id="{B8D04DED-2B94-BF4D-B021-0F5A96058435}" type="datetime3">
              <a:rPr lang="nl-NL"/>
              <a:pPr>
                <a:defRPr/>
              </a:pPr>
              <a:t>19/10/26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60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met logo zw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7"/>
          <p:cNvSpPr>
            <a:spLocks noGrp="1"/>
          </p:cNvSpPr>
          <p:nvPr>
            <p:ph type="ctrTitle"/>
          </p:nvPr>
        </p:nvSpPr>
        <p:spPr>
          <a:xfrm>
            <a:off x="582614" y="796906"/>
            <a:ext cx="8010525" cy="1098212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ts val="4500"/>
              </a:lnSpc>
              <a:defRPr sz="4500" b="0" i="0" baseline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6" name="Tijdelijke aanduiding voor tekst 14"/>
          <p:cNvSpPr>
            <a:spLocks noGrp="1"/>
          </p:cNvSpPr>
          <p:nvPr>
            <p:ph type="body" sz="quarter" idx="14"/>
          </p:nvPr>
        </p:nvSpPr>
        <p:spPr>
          <a:xfrm>
            <a:off x="573089" y="2064937"/>
            <a:ext cx="8008937" cy="4635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25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698515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pagina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7"/>
          <p:cNvSpPr>
            <a:spLocks noGrp="1"/>
          </p:cNvSpPr>
          <p:nvPr>
            <p:ph type="ctrTitle"/>
          </p:nvPr>
        </p:nvSpPr>
        <p:spPr>
          <a:xfrm>
            <a:off x="394078" y="796906"/>
            <a:ext cx="8010525" cy="1098212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ts val="4500"/>
              </a:lnSpc>
              <a:defRPr sz="4500" b="0" i="0" baseline="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9" name="Tijdelijke aanduiding voor tekst 14"/>
          <p:cNvSpPr>
            <a:spLocks noGrp="1"/>
          </p:cNvSpPr>
          <p:nvPr>
            <p:ph type="body" sz="quarter" idx="14"/>
          </p:nvPr>
        </p:nvSpPr>
        <p:spPr>
          <a:xfrm>
            <a:off x="384553" y="2064937"/>
            <a:ext cx="8008937" cy="46355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25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Afbeelding 1" descr="Afbeelding met schermopname, Kleurrijkheid, Graphics, Rechthoek&#10;&#10;Automatisch gegenereerde beschrijving">
            <a:extLst>
              <a:ext uri="{FF2B5EF4-FFF2-40B4-BE49-F238E27FC236}">
                <a16:creationId xmlns:a16="http://schemas.microsoft.com/office/drawing/2014/main" id="{173DD74F-6389-7D1B-F96E-83BD31A72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22381"/>
            <a:ext cx="857250" cy="1714500"/>
          </a:xfrm>
          <a:prstGeom prst="rect">
            <a:avLst/>
          </a:prstGeom>
        </p:spPr>
      </p:pic>
      <p:pic>
        <p:nvPicPr>
          <p:cNvPr id="3" name="Afbeelding 2" descr="Afbeelding met zwart, schermopname, ontwerp&#10;&#10;Automatisch gegenereerde beschrijving">
            <a:extLst>
              <a:ext uri="{FF2B5EF4-FFF2-40B4-BE49-F238E27FC236}">
                <a16:creationId xmlns:a16="http://schemas.microsoft.com/office/drawing/2014/main" id="{7091BD48-6DA6-97D1-972F-E8E20111FB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0000" y="4055568"/>
            <a:ext cx="1524000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19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E9787-7061-9588-C8BD-CE5F22F8C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8D45719-926C-4447-AA44-C4054255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Provincie Gelderland | </a:t>
            </a:r>
            <a:fld id="{2BE5F5D7-35F2-8045-9A03-8A17244D71DA}" type="datetime3">
              <a:rPr lang="nl-NL" smtClean="0"/>
              <a:pPr>
                <a:defRPr/>
              </a:pPr>
              <a:t>19/10/26</a:t>
            </a:fld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D82825-A732-98FB-CF37-E1C3390952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15E2364-82A4-DE48-9B47-8D308C858E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8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8B8A91"/>
                </a:solidFill>
                <a:latin typeface="Georgia" charset="0"/>
              </a:defRPr>
            </a:lvl1pPr>
          </a:lstStyle>
          <a:p>
            <a:pPr>
              <a:defRPr/>
            </a:pPr>
            <a:fld id="{8B8FBCC9-5333-4540-9ABF-90E3BA903EBA}" type="datetime3">
              <a:rPr lang="nl-NL"/>
              <a:pPr>
                <a:defRPr/>
              </a:pPr>
              <a:t>19/10/26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B8A91"/>
                </a:solidFill>
                <a:latin typeface="Georgia" charset="0"/>
              </a:defRPr>
            </a:lvl1pPr>
          </a:lstStyle>
          <a:p>
            <a:pPr>
              <a:defRPr/>
            </a:pPr>
            <a:fld id="{E6A14F4F-0B95-E342-B80E-0A52A7743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6DEC269-0172-1F8D-9971-84D6889126E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422381"/>
            <a:ext cx="79200" cy="16771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4" r:id="rId2"/>
    <p:sldLayoutId id="2147483722" r:id="rId3"/>
    <p:sldLayoutId id="2147483719" r:id="rId4"/>
    <p:sldLayoutId id="2147483720" r:id="rId5"/>
    <p:sldLayoutId id="2147483721" r:id="rId6"/>
    <p:sldLayoutId id="2147483723" r:id="rId7"/>
    <p:sldLayoutId id="2147483729" r:id="rId8"/>
    <p:sldLayoutId id="2147483728" r:id="rId9"/>
  </p:sldLayoutIdLst>
  <p:hf hdr="0" ftr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Georgia"/>
          <a:ea typeface="MS PGothic" pitchFamily="34" charset="-128"/>
          <a:cs typeface="MS PGothic" charset="0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charset="0"/>
          <a:ea typeface="MS PGothic" pitchFamily="34" charset="-128"/>
          <a:cs typeface="MS PGothic" charset="0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charset="0"/>
          <a:ea typeface="MS PGothic" pitchFamily="34" charset="-128"/>
          <a:cs typeface="MS PGothic" charset="0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charset="0"/>
          <a:ea typeface="MS PGothic" pitchFamily="34" charset="-128"/>
          <a:cs typeface="MS PGothic" charset="0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charset="0"/>
          <a:ea typeface="MS PGothic" pitchFamily="34" charset="-128"/>
          <a:cs typeface="MS PGothic" charset="0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charset="0"/>
          <a:ea typeface="ＭＳ Ｐゴシック" charset="0"/>
          <a:cs typeface="ＭＳ Ｐゴシック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charset="0"/>
          <a:ea typeface="ＭＳ Ｐゴシック" charset="0"/>
          <a:cs typeface="ＭＳ Ｐゴシック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charset="0"/>
          <a:ea typeface="ＭＳ Ｐゴシック" charset="0"/>
          <a:cs typeface="ＭＳ Ｐゴシック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eorgia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eorgia"/>
          <a:ea typeface="MS PGothic" pitchFamily="34" charset="-128"/>
          <a:cs typeface="MS PGothic" charset="0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Georgia"/>
          <a:ea typeface="MS PGothic" pitchFamily="34" charset="-128"/>
          <a:cs typeface="MS PGothic" charset="0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Georgia"/>
          <a:ea typeface="MS PGothic" pitchFamily="34" charset="-128"/>
          <a:cs typeface="MS PGothic" charset="0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Georgia"/>
          <a:ea typeface="MS PGothic" pitchFamily="34" charset="-128"/>
          <a:cs typeface="MS PGothic" charset="0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Georgia"/>
          <a:ea typeface="MS PGothic" pitchFamily="34" charset="-128"/>
          <a:cs typeface="MS PGothic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lokaleregelgeving.overheid.nl/CVDR717224#hoofdstuk_2_paragraaf_2.2a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lokaleregelgeving.overheid.nl/CVDR373398#bijlage_1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lderland.nl/subsidies/biodiversiteit-en-landschap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Gegevensleveringsprotocol_subsidieregeling_Biodiversiteit_en_landschap_v1_2_december_2025_2abf5c5de5.docx" TargetMode="External"/><Relationship Id="rId2" Type="http://schemas.openxmlformats.org/officeDocument/2006/relationships/hyperlink" Target="https://view.officeapps.live.com/op/view.aspx?src=https%3A%2F%2Fmedia.gelderland.nl%2FGegevensleveringsprotocol_subsidieregeling_Biodiversiteit_en_landschap_v1_2_december_2025_2abf5c5de5.docx&amp;wdOrigin=BROWSELINK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arcgis.com/apps/dashboards/9d0cbd06b4f140eebd1821e0b2f10130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gelderland.nl/themas/wonen-en-leven/samen-leven-in-gelderland/gelderse-streekgidsen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lderland.nl/themas/natuur/natuur-beheren-en-ontwikkelen/ecologische-verbindingszones" TargetMode="External"/><Relationship Id="rId2" Type="http://schemas.openxmlformats.org/officeDocument/2006/relationships/hyperlink" Target="https://media.gelderland.nl/Modellen_voor_ecologische_verbindingszones_febr24_1_8d8c57c79f.pdf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lokaleregelgeving.overheid.nl/CVDR717224#hoofdstuk_2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7363102-F9C6-E999-4025-3458F92A11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>
                <a:solidFill>
                  <a:schemeClr val="bg1"/>
                </a:solidFill>
              </a:rPr>
              <a:t>Informatie regeling biodiversiteit en landschap</a:t>
            </a:r>
            <a:br>
              <a:rPr lang="nl-NL">
                <a:solidFill>
                  <a:schemeClr val="bg1"/>
                </a:solidFill>
              </a:rPr>
            </a:br>
            <a:r>
              <a:rPr lang="nl-NL">
                <a:solidFill>
                  <a:schemeClr val="bg1"/>
                </a:solidFill>
              </a:rPr>
              <a:t>2026 - 2027</a:t>
            </a:r>
          </a:p>
        </p:txBody>
      </p:sp>
    </p:spTree>
    <p:extLst>
      <p:ext uri="{BB962C8B-B14F-4D97-AF65-F5344CB8AC3E}">
        <p14:creationId xmlns:p14="http://schemas.microsoft.com/office/powerpoint/2010/main" val="371045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A19DA0-649E-684A-9273-193C7D75E2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In deze brochure: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24E448C-F398-6A8C-3B80-6234B5C89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4553" y="2064937"/>
            <a:ext cx="8008937" cy="140780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Informatie over de regeling biodiversiteit en landschap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Tips voor een goede aanvraag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5507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0932-F055-7771-D201-3D54D3CB1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4067EA4-EF84-26EF-B643-8A09DE6EF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Wat</a:t>
            </a:r>
            <a:r>
              <a:rPr lang="nl-NL"/>
              <a:t> zijn de subsidiabele activiteiten?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ABB70A28-8FD2-E03E-7024-D04F162DD62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263057"/>
            <a:ext cx="8008937" cy="37245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nl-NL" sz="1800"/>
              <a:t>het laten opstellen van een </a:t>
            </a:r>
            <a:r>
              <a:rPr lang="nl-NL" sz="1800" b="1"/>
              <a:t>biodiversiteitsplan</a:t>
            </a:r>
          </a:p>
          <a:p>
            <a:pPr marL="457200" indent="-457200">
              <a:buFont typeface="+mj-lt"/>
              <a:buAutoNum type="alphaUcPeriod"/>
            </a:pPr>
            <a:r>
              <a:rPr lang="nl-NL" sz="1800"/>
              <a:t>het aanleggen of herstellen van groenblauwe landschapselementen en/of het uitvoeren van overige fysieke maatregelen die de biodiversiteit verhogen in het </a:t>
            </a:r>
            <a:r>
              <a:rPr lang="nl-NL" sz="1800" b="1"/>
              <a:t>landelijke gebied</a:t>
            </a:r>
          </a:p>
          <a:p>
            <a:pPr marL="457200" indent="-457200">
              <a:buFont typeface="+mj-lt"/>
              <a:buAutoNum type="alphaUcPeriod"/>
            </a:pPr>
            <a:r>
              <a:rPr lang="nl-NL" sz="1800"/>
              <a:t>het aanleggen van groen en water of het omvormen van bestaand groen en water om biodiversiteit te verhogen in de </a:t>
            </a:r>
            <a:r>
              <a:rPr lang="nl-NL" sz="1800" b="1"/>
              <a:t>gebouwde omgeving</a:t>
            </a:r>
            <a:endParaRPr lang="nl-NL" sz="1800"/>
          </a:p>
          <a:p>
            <a:pPr marL="457200" indent="-457200">
              <a:buFont typeface="+mj-lt"/>
              <a:buAutoNum type="alphaUcPeriod"/>
            </a:pPr>
            <a:r>
              <a:rPr lang="nl-NL" sz="1800"/>
              <a:t>i</a:t>
            </a:r>
            <a:r>
              <a:rPr lang="nl-NL" sz="1800" b="1"/>
              <a:t>nwonerparticipatie</a:t>
            </a:r>
            <a:r>
              <a:rPr lang="nl-NL" sz="1800"/>
              <a:t> - waarbij de inwonerparticipatie altijd ondersteunend is aan de projecten in de aanvraag (aangevraagd onder B of C).</a:t>
            </a:r>
          </a:p>
          <a:p>
            <a:pPr>
              <a:buFontTx/>
              <a:buChar char="-"/>
            </a:pPr>
            <a:endParaRPr lang="nl-NL" sz="1800"/>
          </a:p>
          <a:p>
            <a:pPr>
              <a:buFontTx/>
              <a:buChar char="-"/>
            </a:pPr>
            <a:r>
              <a:rPr lang="nl-NL" sz="1800"/>
              <a:t>Projectduur: max 4 jaar</a:t>
            </a:r>
          </a:p>
          <a:p>
            <a:pPr>
              <a:buFontTx/>
              <a:buChar char="-"/>
            </a:pPr>
            <a:r>
              <a:rPr lang="nl-NL" sz="1800"/>
              <a:t>Aanvraag mag uit meerdere projecten bestaan</a:t>
            </a:r>
          </a:p>
          <a:p>
            <a:pPr marL="457200" indent="-457200">
              <a:buFont typeface="+mj-lt"/>
              <a:buAutoNum type="alphaUcPeriod"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70919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3E9E8-D8D6-0B6F-A9FB-D44713385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5A9E5C4-36A1-B495-0F97-B78069C72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Planning</a:t>
            </a:r>
            <a:r>
              <a:rPr lang="nl-NL"/>
              <a:t> openstellingsrondes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9F7E8BD9-20FE-5FF5-421E-C8AF295E2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037707"/>
              </p:ext>
            </p:extLst>
          </p:nvPr>
        </p:nvGraphicFramePr>
        <p:xfrm>
          <a:off x="558134" y="1305960"/>
          <a:ext cx="8027732" cy="28071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73593">
                  <a:extLst>
                    <a:ext uri="{9D8B030D-6E8A-4147-A177-3AD203B41FA5}">
                      <a16:colId xmlns:a16="http://schemas.microsoft.com/office/drawing/2014/main" val="3751123912"/>
                    </a:ext>
                  </a:extLst>
                </a:gridCol>
                <a:gridCol w="1984713">
                  <a:extLst>
                    <a:ext uri="{9D8B030D-6E8A-4147-A177-3AD203B41FA5}">
                      <a16:colId xmlns:a16="http://schemas.microsoft.com/office/drawing/2014/main" val="2372273385"/>
                    </a:ext>
                  </a:extLst>
                </a:gridCol>
                <a:gridCol w="1984713">
                  <a:extLst>
                    <a:ext uri="{9D8B030D-6E8A-4147-A177-3AD203B41FA5}">
                      <a16:colId xmlns:a16="http://schemas.microsoft.com/office/drawing/2014/main" val="1037990815"/>
                    </a:ext>
                  </a:extLst>
                </a:gridCol>
                <a:gridCol w="1984713">
                  <a:extLst>
                    <a:ext uri="{9D8B030D-6E8A-4147-A177-3AD203B41FA5}">
                      <a16:colId xmlns:a16="http://schemas.microsoft.com/office/drawing/2014/main" val="2776084961"/>
                    </a:ext>
                  </a:extLst>
                </a:gridCol>
              </a:tblGrid>
              <a:tr h="449700">
                <a:tc>
                  <a:txBody>
                    <a:bodyPr/>
                    <a:lstStyle/>
                    <a:p>
                      <a:r>
                        <a:rPr lang="nl-NL" sz="1800"/>
                        <a:t>Openstellingen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Onderdelen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Gebied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Plafond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099084"/>
                  </a:ext>
                </a:extLst>
              </a:tr>
              <a:tr h="692616">
                <a:tc>
                  <a:txBody>
                    <a:bodyPr/>
                    <a:lstStyle/>
                    <a:p>
                      <a:r>
                        <a:rPr lang="nl-NL" sz="1800"/>
                        <a:t>2 november 2026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B en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Landelijk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2,5 miljoen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055494"/>
                  </a:ext>
                </a:extLst>
              </a:tr>
              <a:tr h="496888">
                <a:tc>
                  <a:txBody>
                    <a:bodyPr/>
                    <a:lstStyle/>
                    <a:p>
                      <a:r>
                        <a:rPr lang="nl-NL" sz="1800"/>
                        <a:t>4 januari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A, C en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Stedelijk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 miljoen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73883"/>
                  </a:ext>
                </a:extLst>
              </a:tr>
              <a:tr h="495696">
                <a:tc>
                  <a:txBody>
                    <a:bodyPr/>
                    <a:lstStyle/>
                    <a:p>
                      <a:r>
                        <a:rPr lang="nl-NL" sz="1800"/>
                        <a:t>3 mei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B en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Landelijk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2,5 miljoen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105367"/>
                  </a:ext>
                </a:extLst>
              </a:tr>
              <a:tr h="672245">
                <a:tc>
                  <a:txBody>
                    <a:bodyPr/>
                    <a:lstStyle/>
                    <a:p>
                      <a:r>
                        <a:rPr lang="nl-NL" sz="1800"/>
                        <a:t>6 september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Mogelijk A t/m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Mogelijk allebei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1,5 miljoen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905831"/>
                  </a:ext>
                </a:extLst>
              </a:tr>
            </a:tbl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F63F6FF4-914B-6401-8979-0E95DD967844}"/>
              </a:ext>
            </a:extLst>
          </p:cNvPr>
          <p:cNvSpPr txBox="1"/>
          <p:nvPr/>
        </p:nvSpPr>
        <p:spPr>
          <a:xfrm>
            <a:off x="505179" y="4213118"/>
            <a:ext cx="6888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latin typeface="+mj-lt"/>
              </a:rPr>
              <a:t>Let op: niet elke ronde dezelfde onderdelen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latin typeface="+mj-lt"/>
              </a:rPr>
              <a:t>Elke aanvrager mag elke ronde één subsidieaanvraag indienen.</a:t>
            </a:r>
          </a:p>
        </p:txBody>
      </p:sp>
    </p:spTree>
    <p:extLst>
      <p:ext uri="{BB962C8B-B14F-4D97-AF65-F5344CB8AC3E}">
        <p14:creationId xmlns:p14="http://schemas.microsoft.com/office/powerpoint/2010/main" val="4046521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C7FC0-CD21-F80A-0C3A-187DAC6F9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EE7C014-490A-4EBC-D937-539807989C6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3088" y="1447801"/>
            <a:ext cx="8008937" cy="3146822"/>
          </a:xfrm>
        </p:spPr>
        <p:txBody>
          <a:bodyPr>
            <a:normAutofit/>
          </a:bodyPr>
          <a:lstStyle/>
          <a:p>
            <a:r>
              <a:rPr lang="nl-NL" b="1"/>
              <a:t>Gemeenten</a:t>
            </a:r>
          </a:p>
          <a:p>
            <a:pPr marL="0" indent="0">
              <a:buNone/>
            </a:pPr>
            <a:r>
              <a:rPr lang="nl-NL" b="1"/>
              <a:t>   </a:t>
            </a:r>
            <a:r>
              <a:rPr lang="nl-NL"/>
              <a:t>Voorbeeld financiële constructie:</a:t>
            </a:r>
          </a:p>
          <a:p>
            <a:pPr lvl="3"/>
            <a:r>
              <a:rPr lang="nl-NL"/>
              <a:t>50% bijdrage: Provincie Gelderland</a:t>
            </a:r>
          </a:p>
          <a:p>
            <a:pPr lvl="3"/>
            <a:r>
              <a:rPr lang="nl-NL"/>
              <a:t>20% bijdrage: gemeente</a:t>
            </a:r>
          </a:p>
          <a:p>
            <a:pPr lvl="3"/>
            <a:r>
              <a:rPr lang="nl-NL"/>
              <a:t>30% bijdrage: derde partij (stichting/voedselbos/ondernemingsvereniging, etc.)</a:t>
            </a:r>
          </a:p>
          <a:p>
            <a:pPr marL="0" indent="0">
              <a:buNone/>
            </a:pPr>
            <a:endParaRPr lang="nl-NL"/>
          </a:p>
          <a:p>
            <a:r>
              <a:rPr lang="nl-NL" b="1"/>
              <a:t>Landgoedeigenaren </a:t>
            </a:r>
          </a:p>
          <a:p>
            <a:pPr marL="189000" lvl="1" indent="0">
              <a:buNone/>
            </a:pPr>
            <a:r>
              <a:rPr lang="nl-NL"/>
              <a:t>Eigenaar van een landgoed dat is gerangschikt onder de Natuurschoonwet 1928</a:t>
            </a:r>
          </a:p>
          <a:p>
            <a:pPr lvl="1"/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C9E3386-6BB4-6E0E-3E4C-487FAF422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089" y="369885"/>
            <a:ext cx="8008937" cy="857250"/>
          </a:xfrm>
        </p:spPr>
        <p:txBody>
          <a:bodyPr anchor="ctr">
            <a:normAutofit/>
          </a:bodyPr>
          <a:lstStyle/>
          <a:p>
            <a:r>
              <a:rPr lang="nl-NL" b="1"/>
              <a:t>Wie</a:t>
            </a:r>
            <a:r>
              <a:rPr lang="nl-NL"/>
              <a:t> kan de subsidie aanvragen?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22E7246-B0BE-193A-09D4-F6FAF3E00B6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53200" y="4767264"/>
            <a:ext cx="2133600" cy="273844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5C607779-D8D7-3B4A-9FD2-C764F6A3213E}" type="slidenum">
              <a:rPr lang="en-US" smtClean="0"/>
              <a:pPr>
                <a:spcAft>
                  <a:spcPts val="600"/>
                </a:spcAft>
                <a:defRPr/>
              </a:pPr>
              <a:t>5</a:t>
            </a:fld>
            <a:endParaRPr lang="en-US"/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B14A6D9D-4EB0-A67B-306C-DCC36F5CE22D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73088" y="4767264"/>
            <a:ext cx="3541712" cy="273844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nl-NL"/>
              <a:t>Provincie Gelderland | </a:t>
            </a:r>
            <a:fld id="{65810758-B8C2-2A40-8D66-9B278AB7EFE9}" type="datetime3">
              <a:rPr lang="nl-NL" smtClean="0"/>
              <a:pPr>
                <a:spcAft>
                  <a:spcPts val="600"/>
                </a:spcAft>
                <a:defRPr/>
              </a:pPr>
              <a:t>19/10/26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14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835F5-4296-BA65-7FA4-543C65CF9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78CBBB1-83D3-5C60-0C9E-13E0B1E3F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Onderdeel A </a:t>
            </a:r>
            <a:br>
              <a:rPr lang="nl-NL" b="1"/>
            </a:br>
            <a:r>
              <a:rPr lang="nl-NL"/>
              <a:t>Het opstellen van een biodiversiteitsplan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574BB12A-303B-BB8C-01FE-FD883852396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30687" y="1689100"/>
            <a:ext cx="8008937" cy="3219450"/>
          </a:xfrm>
          <a:prstGeom prst="rect">
            <a:avLst/>
          </a:prstGeom>
        </p:spPr>
        <p:txBody>
          <a:bodyPr/>
          <a:lstStyle/>
          <a:p>
            <a:r>
              <a:rPr lang="nl-NL" sz="1800"/>
              <a:t>Een gemeente kan subsidie krijgen voor het laten opstellen (of updaten) van een biodiversiteitsplan.</a:t>
            </a:r>
          </a:p>
          <a:p>
            <a:endParaRPr lang="nl-NL" sz="1800"/>
          </a:p>
          <a:p>
            <a:r>
              <a:rPr lang="nl-NL" sz="1800"/>
              <a:t>De subsidie bedraagt 50% van de subsidiabele kosten met een maximum van € 25.000</a:t>
            </a:r>
          </a:p>
          <a:p>
            <a:endParaRPr lang="nl-NL" sz="1800"/>
          </a:p>
          <a:p>
            <a:r>
              <a:rPr lang="nl-NL" sz="1800"/>
              <a:t>De voorwaarden hiervoor staan genoemd in de</a:t>
            </a:r>
            <a:r>
              <a:rPr lang="nl-NL" sz="180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nl-NL" sz="1800">
                <a:hlinkClick r:id="rId2"/>
              </a:rPr>
              <a:t>subsidieregelingstekst, onder 2.2a.</a:t>
            </a:r>
            <a:endParaRPr lang="nl-NL" sz="1800"/>
          </a:p>
          <a:p>
            <a:pPr lvl="1"/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668915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1E476-635A-67EA-F060-E0B5B7E62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8C3F2F9-17BC-3326-17E1-C221A07F4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Onderdeel B</a:t>
            </a:r>
            <a:br>
              <a:rPr lang="nl-NL" b="1"/>
            </a:br>
            <a:r>
              <a:rPr lang="nl-NL"/>
              <a:t>2 typen activiteiten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52D14762-3FD1-D537-3D46-3EA0C6DA724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72629" y="1744986"/>
            <a:ext cx="5356459" cy="308691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nl-NL" sz="1800"/>
              <a:t>Aanleg en herstel van groenblauwe landschapselementen beschreven in </a:t>
            </a:r>
            <a:r>
              <a:rPr lang="nl-NL" sz="1800">
                <a:hlinkClick r:id="rId2"/>
              </a:rPr>
              <a:t>bijlage 1 van de SNL (Subsidieverordening Natuur- en Landschapsbeheer Gelderland 2016</a:t>
            </a:r>
            <a:r>
              <a:rPr lang="nl-NL" sz="1800"/>
              <a:t>), behalve aanleg nieuwe laan.</a:t>
            </a:r>
          </a:p>
          <a:p>
            <a:endParaRPr lang="nl-NL" sz="1800"/>
          </a:p>
          <a:p>
            <a:r>
              <a:rPr lang="nl-NL" sz="1800"/>
              <a:t>Overige fysieke maatregelen die het foerageren, het verblijf, en de voortplanting van inheemse diersoorten mogelijk maken of verbeteren.</a:t>
            </a:r>
          </a:p>
          <a:p>
            <a:endParaRPr lang="nl-NL" sz="1800"/>
          </a:p>
          <a:p>
            <a:endParaRPr lang="nl-NL" sz="1800"/>
          </a:p>
        </p:txBody>
      </p:sp>
      <p:pic>
        <p:nvPicPr>
          <p:cNvPr id="3" name="Afbeelding 2" descr="In dit overzicht staan alle landschapselementen beschreven.">
            <a:extLst>
              <a:ext uri="{FF2B5EF4-FFF2-40B4-BE49-F238E27FC236}">
                <a16:creationId xmlns:a16="http://schemas.microsoft.com/office/drawing/2014/main" id="{70A7C8B7-5578-4516-BD90-B246C8BDE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145" y="0"/>
            <a:ext cx="3356855" cy="514350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874164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4A35B-D857-9602-AD33-DACD82256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5180280-7A70-7B74-39D6-1197F19AE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Onderdeel B </a:t>
            </a:r>
            <a:br>
              <a:rPr lang="nl-NL" b="1"/>
            </a:br>
            <a:r>
              <a:rPr lang="nl-NL"/>
              <a:t>Voorbeelden van subsidiabele activiteiten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C10A249-D0F6-DFE5-8EEA-73FCD7E8C4F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30687" y="1689100"/>
            <a:ext cx="8008937" cy="3219450"/>
          </a:xfrm>
          <a:prstGeom prst="rect">
            <a:avLst/>
          </a:prstGeom>
        </p:spPr>
        <p:txBody>
          <a:bodyPr/>
          <a:lstStyle/>
          <a:p>
            <a:r>
              <a:rPr lang="nl-NL" sz="1800"/>
              <a:t>Landschapselementen:</a:t>
            </a:r>
          </a:p>
          <a:p>
            <a:pPr lvl="1"/>
            <a:r>
              <a:rPr lang="nl-NL" sz="1800"/>
              <a:t>Aanleg van bomen, planten, heggen, hagen, natuurlijke oevers, poelen, houtsingels, hoogstamboomgaard, etc.</a:t>
            </a:r>
          </a:p>
          <a:p>
            <a:pPr lvl="1"/>
            <a:r>
              <a:rPr lang="nl-NL" sz="1800"/>
              <a:t>Herstelmaatregelen van bestaande landschapselementen (geen regulier onderhoud).</a:t>
            </a:r>
          </a:p>
          <a:p>
            <a:endParaRPr lang="nl-NL" sz="1800"/>
          </a:p>
          <a:p>
            <a:r>
              <a:rPr lang="nl-NL" sz="1800"/>
              <a:t>Overige fysieke maatregelen:</a:t>
            </a:r>
          </a:p>
          <a:p>
            <a:pPr lvl="1"/>
            <a:r>
              <a:rPr lang="nl-NL" sz="1800"/>
              <a:t>Vissenbos, voedselbos, faunapassages, nestkasten, etc.</a:t>
            </a:r>
          </a:p>
          <a:p>
            <a:pPr lvl="1"/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475562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A12A3-5D4D-5813-9AA2-8C8D13B20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AEDFCDC-D6EC-CA8F-6903-CEBDA0EE7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Onderdeel B</a:t>
            </a:r>
            <a:br>
              <a:rPr lang="nl-NL" b="1"/>
            </a:br>
            <a:r>
              <a:rPr lang="nl-NL"/>
              <a:t>Criteria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926BE13-8733-1B5D-E229-6EF158762F7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371600"/>
            <a:ext cx="8097229" cy="3576535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endParaRPr lang="nl-NL" sz="1800"/>
          </a:p>
          <a:p>
            <a:pPr lvl="0"/>
            <a:r>
              <a:rPr lang="nl-NL" sz="1800"/>
              <a:t>Hoe de aanleg bijdraagt aan biodiversiteit, waarbij expliciet wordt verwezen naar aanwezige </a:t>
            </a:r>
            <a:r>
              <a:rPr lang="nl-NL" sz="1800" i="1"/>
              <a:t>lokale ecologische waarden;</a:t>
            </a:r>
            <a:endParaRPr lang="nl-NL" sz="1800"/>
          </a:p>
          <a:p>
            <a:pPr lvl="0"/>
            <a:r>
              <a:rPr lang="nl-NL" sz="1800"/>
              <a:t>Hoe de verplichte </a:t>
            </a:r>
            <a:r>
              <a:rPr lang="nl-NL" sz="1800" i="1"/>
              <a:t>instandhouding</a:t>
            </a:r>
            <a:r>
              <a:rPr lang="nl-NL" sz="1800"/>
              <a:t> van 10 jaar van de aangelegde groenblauwe landschapselementen wordt </a:t>
            </a:r>
            <a:r>
              <a:rPr lang="nl-NL" sz="1800" i="1"/>
              <a:t>geborgd</a:t>
            </a:r>
            <a:r>
              <a:rPr lang="nl-NL" sz="1800"/>
              <a:t>;</a:t>
            </a:r>
          </a:p>
          <a:p>
            <a:pPr lvl="0"/>
            <a:r>
              <a:rPr lang="nl-NL" sz="1800"/>
              <a:t>Een koppeling met de doelsoorten uit het gemeentelijke </a:t>
            </a:r>
            <a:r>
              <a:rPr lang="nl-NL" sz="1800" i="1"/>
              <a:t>biodiversiteitsplan</a:t>
            </a:r>
            <a:r>
              <a:rPr lang="nl-NL" sz="1800"/>
              <a:t>;</a:t>
            </a:r>
          </a:p>
          <a:p>
            <a:pPr lvl="0"/>
            <a:r>
              <a:rPr lang="nl-NL" sz="1800" i="1"/>
              <a:t>Inheems </a:t>
            </a:r>
            <a:r>
              <a:rPr lang="nl-NL" sz="1800"/>
              <a:t>plantmateriaal en zaaizaad.</a:t>
            </a:r>
          </a:p>
          <a:p>
            <a:pPr marL="0" lvl="0" indent="0">
              <a:buNone/>
            </a:pPr>
            <a:endParaRPr lang="nl-NL" sz="1800"/>
          </a:p>
          <a:p>
            <a:pPr marL="0" lvl="0" indent="0">
              <a:buNone/>
            </a:pPr>
            <a:r>
              <a:rPr lang="nl-NL" sz="2000" b="1"/>
              <a:t>Bovenstaande toelichten in projectplan</a:t>
            </a:r>
          </a:p>
          <a:p>
            <a:r>
              <a:rPr lang="nl-NL" sz="1800"/>
              <a:t>Documenten: </a:t>
            </a:r>
            <a:r>
              <a:rPr lang="nl-NL" sz="1800">
                <a:hlinkClick r:id="rId2"/>
              </a:rPr>
              <a:t>format projectplan – handleiding invullen projectplan</a:t>
            </a:r>
            <a:endParaRPr lang="nl-NL" sz="1800"/>
          </a:p>
          <a:p>
            <a:pPr lvl="0"/>
            <a:endParaRPr lang="nl-NL" sz="1800"/>
          </a:p>
          <a:p>
            <a:endParaRPr lang="nl-NL" sz="1800"/>
          </a:p>
          <a:p>
            <a:endParaRPr lang="nl-NL" sz="1800"/>
          </a:p>
          <a:p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913179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A2C31-8EBC-CB5C-5EE5-9D5F9174F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670B166D-6419-BCF3-3671-866E431313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3089" y="1447801"/>
            <a:ext cx="5472905" cy="3146822"/>
          </a:xfrm>
        </p:spPr>
        <p:txBody>
          <a:bodyPr>
            <a:normAutofit/>
          </a:bodyPr>
          <a:lstStyle/>
          <a:p>
            <a:r>
              <a:rPr lang="nl-NL" u="sng"/>
              <a:t>NB: 4 januari 2027 aan te vragen</a:t>
            </a:r>
          </a:p>
          <a:p>
            <a:pPr marL="0" indent="0">
              <a:buNone/>
            </a:pPr>
            <a:endParaRPr lang="nl-NL" u="sng"/>
          </a:p>
          <a:p>
            <a:pPr marL="0" indent="0">
              <a:buNone/>
            </a:pPr>
            <a:r>
              <a:rPr lang="nl-NL" b="1"/>
              <a:t>Wat?</a:t>
            </a:r>
          </a:p>
          <a:p>
            <a:r>
              <a:rPr lang="nl-NL"/>
              <a:t>Het aanleggen van groen en water om de biodiversiteit te vergroten</a:t>
            </a:r>
          </a:p>
          <a:p>
            <a:r>
              <a:rPr lang="nl-NL"/>
              <a:t>Het omvormen van bestaand groen en water om de biodiversiteit te vergroten</a:t>
            </a:r>
          </a:p>
          <a:p>
            <a:r>
              <a:rPr lang="nl-NL"/>
              <a:t>Faunavoorzieningen voor inheemse diersoorten om leefgebieden te creëren of versnipperde leefgebieden met elkaar te verbinden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9EF4262-248C-A259-E50F-2677B884E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089" y="369885"/>
            <a:ext cx="8008937" cy="857250"/>
          </a:xfrm>
        </p:spPr>
        <p:txBody>
          <a:bodyPr anchor="ctr">
            <a:normAutofit/>
          </a:bodyPr>
          <a:lstStyle/>
          <a:p>
            <a:r>
              <a:rPr lang="nl-NL" b="1"/>
              <a:t>Onderdeel C</a:t>
            </a:r>
            <a:br>
              <a:rPr lang="nl-NL" b="1"/>
            </a:br>
            <a:r>
              <a:rPr lang="nl-NL"/>
              <a:t>Biodiversiteit in de gebouwde omgeving 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1965168-C63D-4399-941F-D55A6E8CB8D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53200" y="4767264"/>
            <a:ext cx="2133600" cy="273844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5C607779-D8D7-3B4A-9FD2-C764F6A3213E}" type="slidenum">
              <a:rPr lang="en-US" smtClean="0"/>
              <a:pPr>
                <a:spcAft>
                  <a:spcPts val="600"/>
                </a:spcAft>
                <a:defRPr/>
              </a:pPr>
              <a:t>10</a:t>
            </a:fld>
            <a:endParaRPr lang="en-US"/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354BEA52-2E86-E748-F3DD-376EF45D0B11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73088" y="4767264"/>
            <a:ext cx="3541712" cy="273844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nl-NL"/>
              <a:t>Provincie Gelderland | </a:t>
            </a:r>
            <a:fld id="{65810758-B8C2-2A40-8D66-9B278AB7EFE9}" type="datetime3">
              <a:rPr lang="nl-NL" smtClean="0"/>
              <a:pPr>
                <a:spcAft>
                  <a:spcPts val="600"/>
                </a:spcAft>
                <a:defRPr/>
              </a:pPr>
              <a:t>19/10/26</a:t>
            </a:fld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6993AA5-1B03-0303-AD72-62C76695D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34" r="26613" b="1"/>
          <a:stretch>
            <a:fillRect/>
          </a:stretch>
        </p:blipFill>
        <p:spPr>
          <a:xfrm>
            <a:off x="6236494" y="1447801"/>
            <a:ext cx="2345531" cy="31468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9615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802DB-872C-EB00-E0D8-F4C21D112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005F463-D8FB-C469-3496-B9B8CE0FA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Onderdeel D </a:t>
            </a:r>
            <a:r>
              <a:rPr lang="nl-NL"/>
              <a:t>inwonerparticipatie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C806B9E-5EC2-95E7-DEE4-CC924C25C95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507198"/>
            <a:ext cx="8055472" cy="363630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nl-NL" sz="1800"/>
              <a:t>Waarvoor: activiteiten die inwonerparticipatie bij biodiversiteit en landschap bevorderen</a:t>
            </a:r>
          </a:p>
          <a:p>
            <a:endParaRPr lang="nl-NL" sz="1800"/>
          </a:p>
          <a:p>
            <a:r>
              <a:rPr lang="nl-NL" sz="1800"/>
              <a:t>Communicatie &amp; organisatie: (bijeenkomsten, cursussen, oprichten vrijwilligersgroep, organiseren van plantdagen, opstellen en uitvoeren van communicatieplan, etc.)</a:t>
            </a:r>
          </a:p>
          <a:p>
            <a:endParaRPr lang="nl-NL" sz="1800"/>
          </a:p>
          <a:p>
            <a:r>
              <a:rPr lang="nl-NL" sz="1800"/>
              <a:t>Mag geen losstaande, onafhankelijke activiteit/project zijn</a:t>
            </a:r>
          </a:p>
          <a:p>
            <a:pPr marL="0" indent="0">
              <a:buNone/>
            </a:pPr>
            <a:endParaRPr lang="nl-NL" sz="1800"/>
          </a:p>
          <a:p>
            <a:r>
              <a:rPr lang="nl-NL" sz="1800"/>
              <a:t>Alleen aan te vragen in combinatie met onderdeel B (“gecombineerde aanvraag”</a:t>
            </a:r>
          </a:p>
          <a:p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1291360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480DA-2869-CC70-5953-F2DA23EA4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12E48E4-F01C-82D1-E953-3E7CD4DBF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Hoeveel </a:t>
            </a:r>
            <a:r>
              <a:rPr lang="nl-NL"/>
              <a:t>subsidie kan je ontvangen?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FE80786-9E53-21E1-CAFC-0002F8A21C0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507198"/>
            <a:ext cx="8008937" cy="328846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l-NL" sz="1800" b="1"/>
              <a:t>Gemeenten</a:t>
            </a:r>
            <a:r>
              <a:rPr lang="nl-NL" sz="1800"/>
              <a:t>: </a:t>
            </a:r>
          </a:p>
          <a:p>
            <a:pPr lvl="1"/>
            <a:r>
              <a:rPr lang="nl-NL" sz="1800"/>
              <a:t>50% subsidie</a:t>
            </a:r>
          </a:p>
          <a:p>
            <a:pPr lvl="1"/>
            <a:r>
              <a:rPr lang="nl-NL" sz="1800"/>
              <a:t>Te ontvangen: min € 25.000 en max € 200.000 </a:t>
            </a:r>
          </a:p>
          <a:p>
            <a:pPr lvl="1"/>
            <a:r>
              <a:rPr lang="nl-NL" sz="1800"/>
              <a:t>Project: min € 50.000</a:t>
            </a:r>
          </a:p>
          <a:p>
            <a:pPr lvl="0"/>
            <a:endParaRPr lang="nl-NL" sz="1800"/>
          </a:p>
          <a:p>
            <a:pPr lvl="0"/>
            <a:r>
              <a:rPr lang="nl-NL" sz="1800" b="1"/>
              <a:t>Landgoedeigenaren</a:t>
            </a:r>
            <a:r>
              <a:rPr lang="nl-NL" sz="1800"/>
              <a:t>:</a:t>
            </a:r>
          </a:p>
          <a:p>
            <a:pPr lvl="1"/>
            <a:r>
              <a:rPr lang="nl-NL" sz="1800"/>
              <a:t>75% subsidie </a:t>
            </a:r>
          </a:p>
          <a:p>
            <a:pPr lvl="1"/>
            <a:r>
              <a:rPr lang="nl-NL" sz="1800"/>
              <a:t>Te ontvangen: min € 7.500 en max € 200.000</a:t>
            </a:r>
          </a:p>
          <a:p>
            <a:pPr lvl="1"/>
            <a:r>
              <a:rPr lang="nl-NL" sz="1800"/>
              <a:t>Project: min € 10.000</a:t>
            </a:r>
          </a:p>
          <a:p>
            <a:pPr lvl="1"/>
            <a:endParaRPr lang="nl-NL" sz="1800"/>
          </a:p>
          <a:p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786630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18374-A9E7-44A2-D8BB-1188E3D6D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AF685F0-BC73-AEFB-417D-A6CA2BF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Wat</a:t>
            </a:r>
            <a:r>
              <a:rPr lang="nl-NL"/>
              <a:t> is ook subsidiabel?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CE7D241D-0792-740A-AFDB-66F5ED87A79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30687" y="1513036"/>
            <a:ext cx="8008937" cy="3246556"/>
          </a:xfrm>
          <a:prstGeom prst="rect">
            <a:avLst/>
          </a:prstGeom>
        </p:spPr>
        <p:txBody>
          <a:bodyPr/>
          <a:lstStyle/>
          <a:p>
            <a:r>
              <a:rPr lang="nl-NL" sz="1800"/>
              <a:t>Kosten voor monitoring</a:t>
            </a:r>
          </a:p>
          <a:p>
            <a:r>
              <a:rPr lang="nl-NL" sz="1800"/>
              <a:t>Kosten voor definitief inrichtingsplan</a:t>
            </a:r>
          </a:p>
          <a:p>
            <a:r>
              <a:rPr lang="nl-NL" sz="1800"/>
              <a:t>Inboet, beregening en onderhoud van nieuwe aanplant tijdens projectduur</a:t>
            </a:r>
          </a:p>
          <a:p>
            <a:r>
              <a:rPr lang="nl-NL" sz="1800"/>
              <a:t>Inzaaien van inheemse zaadmengsels voor kruidenrijke akker- en struweelranden en bermen</a:t>
            </a:r>
          </a:p>
          <a:p>
            <a:endParaRPr lang="nl-NL" sz="1800"/>
          </a:p>
          <a:p>
            <a:pPr marL="0" indent="0">
              <a:buNone/>
            </a:pPr>
            <a:r>
              <a:rPr lang="nl-NL" sz="1800" u="sng"/>
              <a:t>Niet subsidiabel:</a:t>
            </a:r>
          </a:p>
          <a:p>
            <a:pPr lvl="0"/>
            <a:r>
              <a:rPr lang="nl-NL" sz="1800"/>
              <a:t>Kosten voor het opstellen van de aanvraag en kosten die worden gemaakt vóórdat de aanvraag is ontvangen</a:t>
            </a:r>
          </a:p>
          <a:p>
            <a:endParaRPr lang="nl-NL" sz="1800"/>
          </a:p>
          <a:p>
            <a:endParaRPr lang="nl-NL" sz="1800"/>
          </a:p>
          <a:p>
            <a:pPr marL="0" indent="0">
              <a:buNone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000367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D6D6D-7751-E8D7-C9AC-1677A99B7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1629378-3BD0-96E5-1DC8-3281B2672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Niet-subsidiabele kosten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E6FAA0B-6AFD-6284-69E6-4996162FA84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507197"/>
            <a:ext cx="8008937" cy="319669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nl-NL" sz="1800"/>
              <a:t>Interne loonkosten van een gemeente;</a:t>
            </a:r>
          </a:p>
          <a:p>
            <a:pPr lvl="0"/>
            <a:r>
              <a:rPr lang="nl-NL" sz="1800"/>
              <a:t>de aan- of verkoop van grond;</a:t>
            </a:r>
          </a:p>
          <a:p>
            <a:pPr lvl="0"/>
            <a:r>
              <a:rPr lang="nl-NL" sz="1800"/>
              <a:t>de aanschaf van voertuigen, machines, apparaten of gereedschap;</a:t>
            </a:r>
          </a:p>
          <a:p>
            <a:pPr lvl="0"/>
            <a:r>
              <a:rPr lang="nl-NL" sz="1800"/>
              <a:t>het verwijderen van verharding, drugsafval of bodemverontreiniging;</a:t>
            </a:r>
          </a:p>
          <a:p>
            <a:pPr lvl="0"/>
            <a:r>
              <a:rPr lang="nl-NL" sz="1800"/>
              <a:t>het aanleggen van verharding; en</a:t>
            </a:r>
          </a:p>
          <a:p>
            <a:pPr lvl="0"/>
            <a:r>
              <a:rPr lang="nl-NL" sz="1800"/>
              <a:t>het kopen en aanleggen van recreatievoorzieningen.</a:t>
            </a:r>
          </a:p>
          <a:p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061642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73555-E617-7417-5653-BEEC876AF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9695FE4-A510-E642-F393-6987DD12B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 err="1"/>
              <a:t>Gewijzige</a:t>
            </a:r>
            <a:r>
              <a:rPr lang="nl-NL" b="1"/>
              <a:t> regels t.o.v. vorig jaar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AE8F9103-2440-2D80-58C8-55B35EB759E0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30687" y="1377950"/>
            <a:ext cx="8008937" cy="3381642"/>
          </a:xfrm>
          <a:prstGeom prst="rect">
            <a:avLst/>
          </a:prstGeom>
        </p:spPr>
        <p:txBody>
          <a:bodyPr/>
          <a:lstStyle/>
          <a:p>
            <a:r>
              <a:rPr lang="nl-NL" sz="1800"/>
              <a:t>Aanleg nieuwe laan niet meer subsidiabel</a:t>
            </a:r>
          </a:p>
          <a:p>
            <a:r>
              <a:rPr lang="nl-NL" sz="1800"/>
              <a:t>Herstel van lanen minder subsidie</a:t>
            </a:r>
          </a:p>
          <a:p>
            <a:r>
              <a:rPr lang="nl-NL" sz="1800"/>
              <a:t>Vervallen: vereiste voor betrekken minimaal één lokaal initiatief</a:t>
            </a:r>
          </a:p>
          <a:p>
            <a:r>
              <a:rPr lang="nl-NL" sz="1800"/>
              <a:t>Nieuw in aanmeldformulier: aan te leggen of te herstellen landschapselementen in aantallen of m2.</a:t>
            </a:r>
          </a:p>
          <a:p>
            <a:r>
              <a:rPr lang="nl-NL" sz="1800"/>
              <a:t>Aparte openstellingsrondes voor landelijk gebied of stedelijk gebied (voorheen allebei mogelijk)</a:t>
            </a:r>
          </a:p>
          <a:p>
            <a:r>
              <a:rPr lang="nl-NL" sz="1800"/>
              <a:t>Boseigenaren kunnen niet meer aanvragen</a:t>
            </a:r>
          </a:p>
        </p:txBody>
      </p:sp>
    </p:spTree>
    <p:extLst>
      <p:ext uri="{BB962C8B-B14F-4D97-AF65-F5344CB8AC3E}">
        <p14:creationId xmlns:p14="http://schemas.microsoft.com/office/powerpoint/2010/main" val="3488939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7A8BF-FED0-3D33-FDAB-9F74D28F5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D251BFE-B036-63B4-7804-6F5CC1F28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Gewijzigde regels rondom laanherstel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DB575C0-F901-8BDA-C417-3F23CBDACE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507197"/>
            <a:ext cx="8008937" cy="319669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b="1"/>
              <a:t>Wijzigingen ter stimulering van andere maatregelen dan alleen laanherstel</a:t>
            </a:r>
          </a:p>
          <a:p>
            <a:r>
              <a:rPr lang="nl-NL" sz="1800"/>
              <a:t>Laanherstel: 50% subsidie (overige maatregelen 75% subsidie) </a:t>
            </a:r>
          </a:p>
          <a:p>
            <a:r>
              <a:rPr lang="nl-NL" sz="1800"/>
              <a:t>Laanherstel alleen als het:</a:t>
            </a:r>
          </a:p>
          <a:p>
            <a:pPr marL="685800" lvl="1" indent="-342900">
              <a:buAutoNum type="arabicPeriod"/>
            </a:pPr>
            <a:r>
              <a:rPr lang="nl-NL" sz="1800"/>
              <a:t>een vrijliggende laan betreft; </a:t>
            </a:r>
          </a:p>
          <a:p>
            <a:pPr marL="685800" lvl="1" indent="-342900">
              <a:buAutoNum type="arabicPeriod"/>
            </a:pPr>
            <a:r>
              <a:rPr lang="nl-NL" sz="1800"/>
              <a:t>In de aanvraag mede ook de aanleg of herstel van andere landschapselementen zit.</a:t>
            </a:r>
          </a:p>
          <a:p>
            <a:r>
              <a:rPr lang="nl-NL" sz="1800"/>
              <a:t>De aanvraag bevat een rapport van een boomveiligheidscontrole die maximaal 5 jaar voor het indienen van de aanvraag is uitgevoerd</a:t>
            </a:r>
          </a:p>
          <a:p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550496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D6BC3-3B69-0E6E-BF44-9F1CC8F74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F5F1DA7-3632-FD6D-1258-BC9E836F4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Weigeringsgronden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CEA095E5-69E6-8E79-4623-D086614D70D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507197"/>
            <a:ext cx="8008937" cy="319669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900"/>
              <a:t>Deze subsidie geldt niet voor:</a:t>
            </a:r>
          </a:p>
          <a:p>
            <a:pPr lvl="1"/>
            <a:r>
              <a:rPr lang="nl-NL" sz="1900"/>
              <a:t>een nieuw of bestaand bedrijventerrein;</a:t>
            </a:r>
          </a:p>
          <a:p>
            <a:pPr lvl="1"/>
            <a:r>
              <a:rPr lang="nl-NL" sz="1900"/>
              <a:t>een nieuwe woningbouwlocatie; of</a:t>
            </a:r>
          </a:p>
          <a:p>
            <a:pPr lvl="1"/>
            <a:r>
              <a:rPr lang="nl-NL" sz="1900"/>
              <a:t>binnen de begrenzing van een buitenplaats met de status rijksmonument;</a:t>
            </a:r>
          </a:p>
          <a:p>
            <a:pPr lvl="0"/>
            <a:r>
              <a:rPr lang="nl-NL" sz="1900"/>
              <a:t>regulier beheer en onderhoud van landschapselementen; en</a:t>
            </a:r>
          </a:p>
          <a:p>
            <a:pPr lvl="0"/>
            <a:r>
              <a:rPr lang="nl-NL" sz="1900"/>
              <a:t>maatregelen voor het beheersen en bestrijden van invasieve soorten.</a:t>
            </a:r>
          </a:p>
          <a:p>
            <a:pPr lvl="0"/>
            <a:endParaRPr lang="nl-NL" sz="1900"/>
          </a:p>
          <a:p>
            <a:pPr marL="0" lvl="0" indent="0">
              <a:buNone/>
            </a:pPr>
            <a:r>
              <a:rPr lang="nl-NL" sz="1900" i="1"/>
              <a:t>Hier hebben we andere subsidieregelingen voor.</a:t>
            </a:r>
          </a:p>
          <a:p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747349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65752-EBE2-5DC1-90D2-AD3230635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601ADA0-C344-2448-A5F2-4D4F3DADD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Monitoring</a:t>
            </a:r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8545876F-0C6D-E28A-493A-6316BCD1834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152724"/>
            <a:ext cx="8008937" cy="321791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r>
              <a:rPr lang="nl-NL" sz="1900">
                <a:ea typeface="MS PGothic"/>
              </a:rPr>
              <a:t>Gegevensleveringsprotocol</a:t>
            </a:r>
            <a:endParaRPr lang="en-US" sz="1900">
              <a:ea typeface="MS PGothic"/>
            </a:endParaRPr>
          </a:p>
          <a:p>
            <a:r>
              <a:rPr lang="nl-NL" sz="1900">
                <a:ea typeface="MS PGothic"/>
              </a:rPr>
              <a:t>Resultaten aanleveren na 2 jaar en in de eindrapportage:</a:t>
            </a:r>
          </a:p>
          <a:p>
            <a:pPr marL="600075" indent="-342900">
              <a:buFont typeface="Wingdings,sans-serif" charset="0"/>
              <a:buChar char="§"/>
            </a:pPr>
            <a:r>
              <a:rPr lang="nl-NL" sz="1900" i="1">
                <a:ea typeface="MS PGothic"/>
              </a:rPr>
              <a:t>Het ontwikkelde biodiversiteitsplan (onderdeel A)</a:t>
            </a:r>
            <a:endParaRPr lang="en-US" sz="1900" i="1">
              <a:ea typeface="MS PGothic"/>
            </a:endParaRPr>
          </a:p>
          <a:p>
            <a:pPr marL="600075" indent="-342900">
              <a:buFont typeface="Wingdings,sans-serif" charset="0"/>
              <a:buChar char="§"/>
            </a:pPr>
            <a:r>
              <a:rPr lang="nl-NL" sz="1900" i="1">
                <a:ea typeface="MS PGothic"/>
              </a:rPr>
              <a:t>Een GIS-dataset met aangelegde landschapselementen (onderdeel B en C)</a:t>
            </a:r>
            <a:endParaRPr lang="en-US" sz="1900" i="1">
              <a:ea typeface="MS PGothic"/>
            </a:endParaRPr>
          </a:p>
          <a:p>
            <a:pPr marL="600075" indent="-342900">
              <a:buFont typeface="Wingdings,sans-serif" charset="0"/>
              <a:buChar char="§"/>
            </a:pPr>
            <a:r>
              <a:rPr lang="nl-NL" sz="1900" i="1">
                <a:ea typeface="MS PGothic"/>
              </a:rPr>
              <a:t>Gegevens in </a:t>
            </a:r>
            <a:r>
              <a:rPr lang="nl-NL" sz="1900" i="1" err="1">
                <a:ea typeface="MS PGothic"/>
              </a:rPr>
              <a:t>excel</a:t>
            </a:r>
            <a:r>
              <a:rPr lang="nl-NL" sz="1900" i="1">
                <a:ea typeface="MS PGothic"/>
              </a:rPr>
              <a:t> over inwonerparticipatie (onderdeel D)</a:t>
            </a:r>
            <a:endParaRPr lang="en-US" sz="1900" i="1">
              <a:ea typeface="MS PGothic"/>
            </a:endParaRPr>
          </a:p>
          <a:p>
            <a:r>
              <a:rPr lang="nl-NL" sz="1900">
                <a:ea typeface="MS PGothic"/>
              </a:rPr>
              <a:t>Houdt dus tijdens het project de juiste gegevens bij!</a:t>
            </a:r>
          </a:p>
          <a:p>
            <a:r>
              <a:rPr lang="nl-NL" sz="1900">
                <a:ea typeface="MS PGothic"/>
              </a:rPr>
              <a:t>Alle instructies: </a:t>
            </a:r>
            <a:r>
              <a:rPr lang="nl-NL" sz="1900">
                <a:ea typeface="MS PGothic"/>
                <a:hlinkClick r:id="rId2"/>
              </a:rPr>
              <a:t>Gegevens Leveringsprotocol</a:t>
            </a:r>
            <a:endParaRPr lang="nl-NL" sz="1900">
              <a:ea typeface="MS PGothic"/>
              <a:hlinkClick r:id="rId3"/>
            </a:endParaRPr>
          </a:p>
          <a:p>
            <a:r>
              <a:rPr lang="nl-NL" sz="1900">
                <a:ea typeface="MS PGothic"/>
              </a:rPr>
              <a:t>In aanmeldformulier al een overzicht van de verwachte resultaten</a:t>
            </a:r>
            <a:endParaRPr lang="nl-NL" sz="1900"/>
          </a:p>
          <a:p>
            <a:endParaRPr lang="nl-NL" sz="2000"/>
          </a:p>
          <a:p>
            <a:pPr indent="0">
              <a:buNone/>
            </a:pPr>
            <a:endParaRPr lang="nl-NL" sz="2000"/>
          </a:p>
        </p:txBody>
      </p:sp>
      <p:pic>
        <p:nvPicPr>
          <p:cNvPr id="3" name="Afbeelding 2" descr="De link verwijst naar een protocol waarin staat hoe de gegevens aangeleverd moeten worden.">
            <a:extLst>
              <a:ext uri="{FF2B5EF4-FFF2-40B4-BE49-F238E27FC236}">
                <a16:creationId xmlns:a16="http://schemas.microsoft.com/office/drawing/2014/main" id="{70261AEC-3347-FE54-7DE3-99B6D56F0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750" y="4192088"/>
            <a:ext cx="2918564" cy="2165291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895055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211A-5217-D7E2-19C4-134E862FE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05610B7-30F5-1A44-DB30-850D953A4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Tips voor je aanvraag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310B9A04-AF77-FF93-9511-D7C781A840F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282937"/>
            <a:ext cx="8008937" cy="26692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1" indent="0">
              <a:buNone/>
            </a:pPr>
            <a:r>
              <a:rPr lang="nl-NL" sz="1800"/>
              <a:t>Maak gebruik van nuttige kaarten voor je besluitvorming en onderbouwing in je projectplan:</a:t>
            </a:r>
          </a:p>
          <a:p>
            <a:pPr marL="342900" lvl="1" indent="0">
              <a:buNone/>
            </a:pPr>
            <a:endParaRPr lang="nl-NL" sz="1800"/>
          </a:p>
          <a:p>
            <a:pPr lvl="1"/>
            <a:r>
              <a:rPr lang="nl-NL" sz="1800">
                <a:hlinkClick r:id="rId2"/>
              </a:rPr>
              <a:t>Dashboard groenblauwe </a:t>
            </a:r>
            <a:r>
              <a:rPr lang="nl-NL" sz="1800" err="1">
                <a:hlinkClick r:id="rId2"/>
              </a:rPr>
              <a:t>dooradering</a:t>
            </a:r>
            <a:r>
              <a:rPr lang="nl-NL" sz="1800"/>
              <a:t> Gelderland</a:t>
            </a:r>
          </a:p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3A9623F-91D0-44EC-966B-35C310ACC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5688" y="2571750"/>
            <a:ext cx="3458057" cy="235300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33D0604-1265-4DE2-888B-321CCBB48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0672" y="2841964"/>
            <a:ext cx="2781505" cy="210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1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3B066-9464-EB48-7977-D007E81EF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EEFA34F-0CD2-A0E1-EB50-06ED468FA8E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3089" y="1447801"/>
            <a:ext cx="3909218" cy="3146822"/>
          </a:xfrm>
        </p:spPr>
        <p:txBody>
          <a:bodyPr>
            <a:normAutofit/>
          </a:bodyPr>
          <a:lstStyle/>
          <a:p>
            <a:pPr lvl="1"/>
            <a:r>
              <a:rPr lang="nl-NL">
                <a:hlinkClick r:id="rId2"/>
              </a:rPr>
              <a:t>Gelderse Streekgidsen</a:t>
            </a:r>
            <a:r>
              <a:rPr lang="nl-NL"/>
              <a:t>:</a:t>
            </a:r>
          </a:p>
          <a:p>
            <a:pPr marL="342900" lvl="1" indent="0">
              <a:buNone/>
            </a:pPr>
            <a:endParaRPr lang="nl-NL"/>
          </a:p>
          <a:p>
            <a:pPr marL="342900" lvl="1" indent="0">
              <a:buNone/>
            </a:pPr>
            <a:r>
              <a:rPr lang="nl-NL"/>
              <a:t>In de gidsen leest u met welke landschapskwaliteiten u rekening kunt houden en hoe u kunt helpen om deze kwaliteiten te versterken. </a:t>
            </a:r>
          </a:p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E1156E5-B8F9-8266-29AE-1F98DD958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089" y="369885"/>
            <a:ext cx="8008937" cy="857250"/>
          </a:xfrm>
        </p:spPr>
        <p:txBody>
          <a:bodyPr anchor="ctr">
            <a:normAutofit/>
          </a:bodyPr>
          <a:lstStyle/>
          <a:p>
            <a:r>
              <a:rPr lang="nl-NL" sz="3300" b="1"/>
              <a:t>Tips voor je aanvraag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EDF06601-DBF2-41EA-2730-8EA998E1032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5C607779-D8D7-3B4A-9FD2-C764F6A3213E}" type="slidenum">
              <a:rPr lang="en-US" smtClean="0"/>
              <a:pPr>
                <a:spcAft>
                  <a:spcPts val="600"/>
                </a:spcAft>
                <a:defRPr/>
              </a:pPr>
              <a:t>20</a:t>
            </a:fld>
            <a:endParaRPr lang="en-US"/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2E5CD48E-8B3E-FF36-1969-8F4D799FD1D7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73088" y="4767264"/>
            <a:ext cx="3541712" cy="273844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nl-NL"/>
              <a:t>Provincie Gelderland | </a:t>
            </a:r>
            <a:fld id="{65810758-B8C2-2A40-8D66-9B278AB7EFE9}" type="datetime3">
              <a:rPr lang="nl-NL" smtClean="0"/>
              <a:pPr>
                <a:spcAft>
                  <a:spcPts val="600"/>
                </a:spcAft>
                <a:defRPr/>
              </a:pPr>
              <a:t>19/10/26</a:t>
            </a:fld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6D450DE-0C52-811B-44EF-1D71C24366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113" b="4"/>
          <a:stretch>
            <a:fillRect/>
          </a:stretch>
        </p:blipFill>
        <p:spPr>
          <a:xfrm>
            <a:off x="4672807" y="1447801"/>
            <a:ext cx="3909218" cy="31468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0767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3D5E9-803C-CD43-0D47-D5163D68B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7111BD7-300B-1953-0BB1-420E1903B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>
              <a:lnSpc>
                <a:spcPts val="3150"/>
              </a:lnSpc>
            </a:pPr>
            <a:r>
              <a:rPr lang="nl-NL" b="1"/>
              <a:t>Tips voor je aanvraag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8BD56D1-7448-30F6-7590-023D8B2389C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507196"/>
            <a:ext cx="8008937" cy="344635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sz="1800" b="1"/>
              <a:t>Ecologische verbindingszones:</a:t>
            </a:r>
          </a:p>
          <a:p>
            <a:pPr lvl="1"/>
            <a:r>
              <a:rPr lang="nl-NL" sz="1800" u="sng">
                <a:hlinkClick r:id="rId2"/>
              </a:rPr>
              <a:t>6 modellen bieden handvatten voor de inrichting</a:t>
            </a:r>
            <a:r>
              <a:rPr lang="nl-NL" sz="1800"/>
              <a:t>: model Das, Kamsalamander, Vuurvlinder, IJsvogelvlinder, Rietzanger en Winde. Deze modellen geven aan voor welke groep van dier en plantensoorten de verbindingszone bedoeld is.</a:t>
            </a:r>
          </a:p>
          <a:p>
            <a:pPr lvl="1"/>
            <a:r>
              <a:rPr lang="nl-NL" sz="1800"/>
              <a:t>Meer informatie: </a:t>
            </a:r>
            <a:r>
              <a:rPr lang="nl-NL" sz="1800">
                <a:hlinkClick r:id="rId3"/>
              </a:rPr>
              <a:t>Ecologische verbindingszones</a:t>
            </a:r>
            <a:r>
              <a:rPr lang="nl-NL" sz="1800"/>
              <a:t> </a:t>
            </a:r>
          </a:p>
          <a:p>
            <a:pPr marL="685800" lvl="2" indent="0">
              <a:buNone/>
            </a:pPr>
            <a:endParaRPr lang="nl-NL">
              <a:ea typeface="MS PGothic"/>
            </a:endParaRPr>
          </a:p>
          <a:p>
            <a:pPr marL="85725" indent="0">
              <a:buNone/>
            </a:pPr>
            <a:r>
              <a:rPr lang="nl-NL" sz="1800">
                <a:ea typeface="MS PGothic"/>
              </a:rPr>
              <a:t>Het kaartmateriaal is ondersteunend.</a:t>
            </a:r>
            <a:endParaRPr lang="nl-NL" sz="1800"/>
          </a:p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9CECC82-BCCC-CE0C-A3A8-D441774BD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71" y="3542865"/>
            <a:ext cx="4441029" cy="22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45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8693A-31D6-4733-EA19-D180E4277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4FCB915E-4F4E-AB94-41AF-7D3B760E286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3089" y="1447801"/>
            <a:ext cx="7681450" cy="3146822"/>
          </a:xfrm>
        </p:spPr>
        <p:txBody>
          <a:bodyPr>
            <a:normAutofit/>
          </a:bodyPr>
          <a:lstStyle/>
          <a:p>
            <a:r>
              <a:rPr lang="nl-NL"/>
              <a:t>De regelingstekst is leidend: </a:t>
            </a:r>
            <a:r>
              <a:rPr lang="nl-NL">
                <a:hlinkClick r:id="rId2"/>
              </a:rPr>
              <a:t>Regels Subsidieverlening Gelderland 2023</a:t>
            </a:r>
            <a:endParaRPr lang="nl-NL"/>
          </a:p>
          <a:p>
            <a:pPr marL="0" indent="0">
              <a:buNone/>
            </a:pPr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DCAC24D-6486-DB28-C124-D2CBA8A1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089" y="369885"/>
            <a:ext cx="8008937" cy="857250"/>
          </a:xfrm>
        </p:spPr>
        <p:txBody>
          <a:bodyPr anchor="ctr">
            <a:normAutofit/>
          </a:bodyPr>
          <a:lstStyle/>
          <a:p>
            <a:r>
              <a:rPr lang="nl-NL" sz="3300" b="1"/>
              <a:t>Tips voor je aanvraag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A0253A5-8CB2-CC9F-3099-7A76658CE8B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5C607779-D8D7-3B4A-9FD2-C764F6A3213E}" type="slidenum">
              <a:rPr lang="en-US" smtClean="0"/>
              <a:pPr>
                <a:spcAft>
                  <a:spcPts val="600"/>
                </a:spcAft>
                <a:defRPr/>
              </a:pPr>
              <a:t>22</a:t>
            </a:fld>
            <a:endParaRPr lang="en-US"/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06643783-3796-DE2D-E2B1-654950066BB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73088" y="4767264"/>
            <a:ext cx="3541712" cy="273844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nl-NL"/>
              <a:t>Provincie Gelderland | </a:t>
            </a:r>
            <a:fld id="{65810758-B8C2-2A40-8D66-9B278AB7EFE9}" type="datetime3">
              <a:rPr lang="nl-NL" smtClean="0"/>
              <a:pPr>
                <a:spcAft>
                  <a:spcPts val="600"/>
                </a:spcAft>
                <a:defRPr/>
              </a:pPr>
              <a:t>19/10/26</a:t>
            </a:fld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B5E9826-5AB2-28ED-E148-98951D9D8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88" y="2138464"/>
            <a:ext cx="8861443" cy="462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5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8EDE7-98F0-D0BA-5C1F-B0740BDBB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F566214-DB0F-7B54-5FB1-E11F91FB7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Tips voor je aanvraag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A43B2E0B-F92A-D34D-3C90-114E91BAB43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507198"/>
            <a:ext cx="8008937" cy="3937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nl-NL" sz="1800"/>
              <a:t>Lees daar ook het hoofdstuk Toelichting</a:t>
            </a:r>
          </a:p>
          <a:p>
            <a:endParaRPr lang="nl-NL" sz="1800"/>
          </a:p>
          <a:p>
            <a:endParaRPr lang="nl-NL" sz="180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9E23F9A-C23F-13A1-803F-1A09B0A7F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755" y="2136467"/>
            <a:ext cx="7087425" cy="2827308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4261200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71253-3945-BD81-7AA4-81AB619A5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22CD5D0-DF10-1CC8-F685-07971B85A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Tips voor je aanvraag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476FFEF5-2B04-ED10-C3C3-C85241340B9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0686" y="1507197"/>
            <a:ext cx="8008937" cy="340688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nl-NL" sz="1800"/>
              <a:t>Dien je aanvraag in </a:t>
            </a:r>
            <a:r>
              <a:rPr lang="nl-NL" sz="1800" b="1"/>
              <a:t>OP</a:t>
            </a:r>
            <a:r>
              <a:rPr lang="nl-NL" sz="1800"/>
              <a:t> de dag van openstelling via het Subsidieportaal: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/>
              <a:t>              </a:t>
            </a:r>
          </a:p>
          <a:p>
            <a:pPr marL="0" indent="0">
              <a:buNone/>
            </a:pPr>
            <a:r>
              <a:rPr lang="nl-NL"/>
              <a:t>   </a:t>
            </a:r>
          </a:p>
          <a:p>
            <a:r>
              <a:rPr lang="nl-NL" sz="1800"/>
              <a:t>Aanvraag bestaat uit:</a:t>
            </a:r>
          </a:p>
          <a:p>
            <a:pPr lvl="1"/>
            <a:r>
              <a:rPr lang="nl-NL" sz="1500"/>
              <a:t>Aanvraagformulier</a:t>
            </a:r>
          </a:p>
          <a:p>
            <a:pPr lvl="1"/>
            <a:r>
              <a:rPr lang="nl-NL" sz="1500"/>
              <a:t>Projectplan</a:t>
            </a:r>
          </a:p>
          <a:p>
            <a:pPr lvl="1"/>
            <a:r>
              <a:rPr lang="nl-NL" sz="1500"/>
              <a:t>Begroting</a:t>
            </a:r>
          </a:p>
          <a:p>
            <a:pPr lvl="1"/>
            <a:r>
              <a:rPr lang="nl-NL" sz="1500"/>
              <a:t>(Eventueel) kaart</a:t>
            </a:r>
          </a:p>
          <a:p>
            <a:pPr lvl="1"/>
            <a:r>
              <a:rPr lang="nl-NL" sz="1500"/>
              <a:t>Eventueel beplantingslijst als die er al is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C4F4AD4-6675-A4FC-5AFE-41834C895FEB}"/>
              </a:ext>
            </a:extLst>
          </p:cNvPr>
          <p:cNvSpPr txBox="1"/>
          <p:nvPr/>
        </p:nvSpPr>
        <p:spPr>
          <a:xfrm>
            <a:off x="1692298" y="2215869"/>
            <a:ext cx="5759404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nl-NL" sz="2400">
                <a:latin typeface="+mj-lt"/>
              </a:rPr>
              <a:t>2 november 2026 (9.00 uur - 23.59 uur)</a:t>
            </a:r>
          </a:p>
        </p:txBody>
      </p:sp>
    </p:spTree>
    <p:extLst>
      <p:ext uri="{BB962C8B-B14F-4D97-AF65-F5344CB8AC3E}">
        <p14:creationId xmlns:p14="http://schemas.microsoft.com/office/powerpoint/2010/main" val="3221046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A2AA5-67FC-D367-59CC-DBC27A805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DFF3186-050C-2915-2F5B-D5BB6F22F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687" y="439607"/>
            <a:ext cx="8008936" cy="993775"/>
          </a:xfrm>
        </p:spPr>
        <p:txBody>
          <a:bodyPr/>
          <a:lstStyle/>
          <a:p>
            <a:pPr algn="l"/>
            <a:r>
              <a:rPr lang="nl-NL" b="1"/>
              <a:t>Planning</a:t>
            </a:r>
            <a:r>
              <a:rPr lang="nl-NL"/>
              <a:t> openstellingsrondes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DD57516D-7186-C5C7-97EA-0EA66585B6B8}"/>
              </a:ext>
            </a:extLst>
          </p:cNvPr>
          <p:cNvGraphicFramePr>
            <a:graphicFrameLocks noGrp="1"/>
          </p:cNvGraphicFramePr>
          <p:nvPr/>
        </p:nvGraphicFramePr>
        <p:xfrm>
          <a:off x="558134" y="1328300"/>
          <a:ext cx="8027732" cy="28071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73593">
                  <a:extLst>
                    <a:ext uri="{9D8B030D-6E8A-4147-A177-3AD203B41FA5}">
                      <a16:colId xmlns:a16="http://schemas.microsoft.com/office/drawing/2014/main" val="3751123912"/>
                    </a:ext>
                  </a:extLst>
                </a:gridCol>
                <a:gridCol w="1984713">
                  <a:extLst>
                    <a:ext uri="{9D8B030D-6E8A-4147-A177-3AD203B41FA5}">
                      <a16:colId xmlns:a16="http://schemas.microsoft.com/office/drawing/2014/main" val="2372273385"/>
                    </a:ext>
                  </a:extLst>
                </a:gridCol>
                <a:gridCol w="1984713">
                  <a:extLst>
                    <a:ext uri="{9D8B030D-6E8A-4147-A177-3AD203B41FA5}">
                      <a16:colId xmlns:a16="http://schemas.microsoft.com/office/drawing/2014/main" val="1037990815"/>
                    </a:ext>
                  </a:extLst>
                </a:gridCol>
                <a:gridCol w="1984713">
                  <a:extLst>
                    <a:ext uri="{9D8B030D-6E8A-4147-A177-3AD203B41FA5}">
                      <a16:colId xmlns:a16="http://schemas.microsoft.com/office/drawing/2014/main" val="2776084961"/>
                    </a:ext>
                  </a:extLst>
                </a:gridCol>
              </a:tblGrid>
              <a:tr h="449700">
                <a:tc>
                  <a:txBody>
                    <a:bodyPr/>
                    <a:lstStyle/>
                    <a:p>
                      <a:r>
                        <a:rPr lang="nl-NL" sz="1800"/>
                        <a:t>Openstellingen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Onderdelen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Gebied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Plafond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099084"/>
                  </a:ext>
                </a:extLst>
              </a:tr>
              <a:tr h="692616">
                <a:tc>
                  <a:txBody>
                    <a:bodyPr/>
                    <a:lstStyle/>
                    <a:p>
                      <a:r>
                        <a:rPr lang="nl-NL" sz="1800"/>
                        <a:t>2 november 2026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B en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Landelijk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2,5 miljoen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055494"/>
                  </a:ext>
                </a:extLst>
              </a:tr>
              <a:tr h="496888">
                <a:tc>
                  <a:txBody>
                    <a:bodyPr/>
                    <a:lstStyle/>
                    <a:p>
                      <a:r>
                        <a:rPr lang="nl-NL" sz="1800"/>
                        <a:t>4 januari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A, C en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Stedelijk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 miljoen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73883"/>
                  </a:ext>
                </a:extLst>
              </a:tr>
              <a:tr h="495696">
                <a:tc>
                  <a:txBody>
                    <a:bodyPr/>
                    <a:lstStyle/>
                    <a:p>
                      <a:r>
                        <a:rPr lang="nl-NL" sz="1800"/>
                        <a:t>3 mei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B en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Landelijk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2,5 miljoen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105367"/>
                  </a:ext>
                </a:extLst>
              </a:tr>
              <a:tr h="672245">
                <a:tc>
                  <a:txBody>
                    <a:bodyPr/>
                    <a:lstStyle/>
                    <a:p>
                      <a:r>
                        <a:rPr lang="nl-NL" sz="1800"/>
                        <a:t>6 september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Mogelijk A t/m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Mogelijk allebei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1,5 miljoen euro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905831"/>
                  </a:ext>
                </a:extLst>
              </a:tr>
            </a:tbl>
          </a:graphicData>
        </a:graphic>
      </p:graphicFrame>
      <p:sp>
        <p:nvSpPr>
          <p:cNvPr id="3" name="Tekstvak 2">
            <a:extLst>
              <a:ext uri="{FF2B5EF4-FFF2-40B4-BE49-F238E27FC236}">
                <a16:creationId xmlns:a16="http://schemas.microsoft.com/office/drawing/2014/main" id="{B3318596-222F-E437-FABF-D8049B3B8FA5}"/>
              </a:ext>
            </a:extLst>
          </p:cNvPr>
          <p:cNvSpPr txBox="1"/>
          <p:nvPr/>
        </p:nvSpPr>
        <p:spPr>
          <a:xfrm>
            <a:off x="512323" y="4334561"/>
            <a:ext cx="7031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>
                <a:latin typeface="+mj-lt"/>
              </a:rPr>
              <a:t>Elke aanvrager mag elke ronde één subsidieaanvraag indienen.</a:t>
            </a:r>
          </a:p>
        </p:txBody>
      </p:sp>
    </p:spTree>
    <p:extLst>
      <p:ext uri="{BB962C8B-B14F-4D97-AF65-F5344CB8AC3E}">
        <p14:creationId xmlns:p14="http://schemas.microsoft.com/office/powerpoint/2010/main" val="1675536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A19DA0-649E-684A-9273-193C7D75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089" y="389620"/>
            <a:ext cx="8008937" cy="857250"/>
          </a:xfrm>
        </p:spPr>
        <p:txBody>
          <a:bodyPr>
            <a:normAutofit/>
          </a:bodyPr>
          <a:lstStyle/>
          <a:p>
            <a:br>
              <a:rPr lang="nl-NL" sz="3300" b="1"/>
            </a:br>
            <a:r>
              <a:rPr lang="nl-NL" sz="3300" b="1"/>
              <a:t>Vragen?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4E91C36B-60D9-B2D4-E1EF-309C5B660BA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5C607779-D8D7-3B4A-9FD2-C764F6A3213E}" type="slidenum">
              <a:rPr lang="en-US" smtClean="0"/>
              <a:pPr>
                <a:spcAft>
                  <a:spcPts val="600"/>
                </a:spcAft>
                <a:defRPr/>
              </a:pPr>
              <a:t>26</a:t>
            </a:fld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0672163D-0FB1-C390-95F7-457CE4EC3E0D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73088" y="4767264"/>
            <a:ext cx="3541712" cy="273844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nl-NL"/>
              <a:t>Provincie Gelderland | </a:t>
            </a:r>
            <a:fld id="{65810758-B8C2-2A40-8D66-9B278AB7EFE9}" type="datetime3">
              <a:rPr lang="nl-NL" smtClean="0"/>
              <a:pPr>
                <a:spcAft>
                  <a:spcPts val="600"/>
                </a:spcAft>
                <a:defRPr/>
              </a:pPr>
              <a:t>19/10/26</a:t>
            </a:fld>
            <a:endParaRPr lang="en-US"/>
          </a:p>
        </p:txBody>
      </p:sp>
      <p:graphicFrame>
        <p:nvGraphicFramePr>
          <p:cNvPr id="8" name="Tijdelijke aanduiding voor tekst 2">
            <a:extLst>
              <a:ext uri="{FF2B5EF4-FFF2-40B4-BE49-F238E27FC236}">
                <a16:creationId xmlns:a16="http://schemas.microsoft.com/office/drawing/2014/main" id="{C8FF2114-E8D0-C18D-711C-C83BF5292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0690537"/>
              </p:ext>
            </p:extLst>
          </p:nvPr>
        </p:nvGraphicFramePr>
        <p:xfrm>
          <a:off x="573089" y="1447801"/>
          <a:ext cx="8008937" cy="3146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85001191"/>
      </p:ext>
    </p:extLst>
  </p:cSld>
  <p:clrMapOvr>
    <a:masterClrMapping/>
  </p:clrMapOvr>
</p:sld>
</file>

<file path=ppt/theme/theme1.xml><?xml version="1.0" encoding="utf-8"?>
<a:theme xmlns:a="http://schemas.openxmlformats.org/drawingml/2006/main" name="GELD-009-4_PowerPointTemplate_v10">
  <a:themeElements>
    <a:clrScheme name="Provincie Gelderland">
      <a:dk1>
        <a:srgbClr val="1B143C"/>
      </a:dk1>
      <a:lt1>
        <a:srgbClr val="FFFFFF"/>
      </a:lt1>
      <a:dk2>
        <a:srgbClr val="1B143C"/>
      </a:dk2>
      <a:lt2>
        <a:srgbClr val="D9E020"/>
      </a:lt2>
      <a:accent1>
        <a:srgbClr val="005B7F"/>
      </a:accent1>
      <a:accent2>
        <a:srgbClr val="48A842"/>
      </a:accent2>
      <a:accent3>
        <a:srgbClr val="FFDD00"/>
      </a:accent3>
      <a:accent4>
        <a:srgbClr val="FF9900"/>
      </a:accent4>
      <a:accent5>
        <a:srgbClr val="FF6600"/>
      </a:accent5>
      <a:accent6>
        <a:srgbClr val="CC0000"/>
      </a:accent6>
      <a:hlink>
        <a:srgbClr val="0066CC"/>
      </a:hlink>
      <a:folHlink>
        <a:srgbClr val="663399"/>
      </a:folHlink>
    </a:clrScheme>
    <a:fontScheme name="Civie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1  -  Alleen-lezen" id="{8D2D746E-3344-49FC-BC8D-FE0530F4FC60}" vid="{2AE7E79D-8A8C-4099-B4BF-95CBC512A56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4FC352F58F354283B803D9661E58EA" ma:contentTypeVersion="13" ma:contentTypeDescription="Een nieuw document maken." ma:contentTypeScope="" ma:versionID="8e5ea1b1eab55463fef62bbd9f95f6e9">
  <xsd:schema xmlns:xsd="http://www.w3.org/2001/XMLSchema" xmlns:xs="http://www.w3.org/2001/XMLSchema" xmlns:p="http://schemas.microsoft.com/office/2006/metadata/properties" xmlns:ns2="539382a0-fe47-4c6a-85d7-e483a2a345d3" xmlns:ns3="dea4f3d4-02ad-41e5-880e-21451bffc04e" targetNamespace="http://schemas.microsoft.com/office/2006/metadata/properties" ma:root="true" ma:fieldsID="ef1cbce52432008a3b811756c1780f5f" ns2:_="" ns3:_="">
    <xsd:import namespace="539382a0-fe47-4c6a-85d7-e483a2a345d3"/>
    <xsd:import namespace="dea4f3d4-02ad-41e5-880e-21451bffc0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382a0-fe47-4c6a-85d7-e483a2a345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7f55a0d7-0058-4245-9d84-4d576cf54b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a4f3d4-02ad-41e5-880e-21451bffc04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6fc978c-83ed-4b2d-b299-123d3e112156}" ma:internalName="TaxCatchAll" ma:showField="CatchAllData" ma:web="dea4f3d4-02ad-41e5-880e-21451bffc0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39382a0-fe47-4c6a-85d7-e483a2a345d3">
      <Terms xmlns="http://schemas.microsoft.com/office/infopath/2007/PartnerControls"/>
    </lcf76f155ced4ddcb4097134ff3c332f>
    <TaxCatchAll xmlns="dea4f3d4-02ad-41e5-880e-21451bffc04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C20A83-2AE4-4FFC-B70E-03DD9877BEE2}">
  <ds:schemaRefs>
    <ds:schemaRef ds:uri="539382a0-fe47-4c6a-85d7-e483a2a345d3"/>
    <ds:schemaRef ds:uri="dea4f3d4-02ad-41e5-880e-21451bffc04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3A2B4B7-2151-4734-B87F-F62E4877DC7D}">
  <ds:schemaRefs>
    <ds:schemaRef ds:uri="539382a0-fe47-4c6a-85d7-e483a2a345d3"/>
    <ds:schemaRef ds:uri="dea4f3d4-02ad-41e5-880e-21451bffc04e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C852244-FE77-4EDF-A3BB-E63956A7C6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Application>Microsoft Office PowerPoint</Application>
  <PresentationFormat>On-screen Show (16:9)</PresentationFormat>
  <Slides>26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GELD-009-4_PowerPointTemplate_v10</vt:lpstr>
      <vt:lpstr>Informatie regeling biodiversiteit en landschap 2026 - 2027</vt:lpstr>
      <vt:lpstr>In deze brochure:</vt:lpstr>
      <vt:lpstr>Wat zijn de subsidiabele activiteiten?</vt:lpstr>
      <vt:lpstr>Planning openstellingsrondes</vt:lpstr>
      <vt:lpstr>Wie kan de subsidie aanvragen?</vt:lpstr>
      <vt:lpstr>Onderdeel A  Het opstellen van een biodiversiteitsplan</vt:lpstr>
      <vt:lpstr>Onderdeel B 2 typen activiteiten</vt:lpstr>
      <vt:lpstr>Onderdeel B  Voorbeelden van subsidiabele activiteiten</vt:lpstr>
      <vt:lpstr>Onderdeel B Criteria</vt:lpstr>
      <vt:lpstr>Onderdeel C Biodiversiteit in de gebouwde omgeving </vt:lpstr>
      <vt:lpstr>Onderdeel D inwonerparticipatie</vt:lpstr>
      <vt:lpstr>Hoeveel subsidie kan je ontvangen?</vt:lpstr>
      <vt:lpstr>Wat is ook subsidiabel?</vt:lpstr>
      <vt:lpstr>Niet-subsidiabele kosten</vt:lpstr>
      <vt:lpstr>Gewijzige regels t.o.v. vorig jaar</vt:lpstr>
      <vt:lpstr>Gewijzigde regels rondom laanherstel</vt:lpstr>
      <vt:lpstr>Weigeringsgronden</vt:lpstr>
      <vt:lpstr>Monitoring</vt:lpstr>
      <vt:lpstr>Tips voor je aanvraag</vt:lpstr>
      <vt:lpstr>Tips voor je aanvraag</vt:lpstr>
      <vt:lpstr>Tips voor je aanvraag</vt:lpstr>
      <vt:lpstr>Tips voor je aanvraag</vt:lpstr>
      <vt:lpstr>Tips voor je aanvraag</vt:lpstr>
      <vt:lpstr>Tips voor je aanvraag</vt:lpstr>
      <vt:lpstr>Planning openstellingsrondes</vt:lpstr>
      <vt:lpstr> 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3</cp:revision>
  <dcterms:created xsi:type="dcterms:W3CDTF">2026-10-12T13:43:02Z</dcterms:created>
  <dcterms:modified xsi:type="dcterms:W3CDTF">2026-10-19T13:16:13Z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0x010100364FC352F58F354283B803D9661E58EA</vt:lpwstr>
  </property>
</Properties>
</file>